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1" roundtripDataSignature="AMtx7mg+74/3K0HDRSCB63yUHQl2eEX8z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F5B6B2-7AA4-442B-82E0-9CC89FBD86CD}">
  <a:tblStyle styleId="{53F5B6B2-7AA4-442B-82E0-9CC89FBD86C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slide" Target="slides/slide4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Ok let’s start</a:t>
            </a:r>
            <a:endParaRPr/>
          </a:p>
          <a:p>
            <a:pPr indent="0" lvl="0" marL="0" rtl="0" algn="l">
              <a:lnSpc>
                <a:spcPct val="100000"/>
              </a:lnSpc>
              <a:spcBef>
                <a:spcPts val="0"/>
              </a:spcBef>
              <a:spcAft>
                <a:spcPts val="0"/>
              </a:spcAft>
              <a:buSzPts val="1100"/>
              <a:buNone/>
            </a:pPr>
            <a:r>
              <a:rPr lang="en-US"/>
              <a:t>Hello evyone myname is…</a:t>
            </a:r>
            <a:endParaRPr/>
          </a:p>
          <a:p>
            <a:pPr indent="0" lvl="0" marL="0" rtl="0" algn="l">
              <a:lnSpc>
                <a:spcPct val="100000"/>
              </a:lnSpc>
              <a:spcBef>
                <a:spcPts val="0"/>
              </a:spcBef>
              <a:spcAft>
                <a:spcPts val="0"/>
              </a:spcAft>
              <a:buSzPts val="1100"/>
              <a:buNone/>
            </a:pPr>
            <a:r>
              <a:rPr lang="en-US"/>
              <a:t>And another one is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We represent to present the human pose estimation project</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4e2bacb3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rPr>
              <a:t>In This time, we have been adding whole another network for testing along with the existing net i.e. Stacked HourGlass ARCHITECTURE</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rPr>
              <a:t>This network is for human pose processing. By the hourglass study consists of multiple stacked hourglass modules which allow for repeated bottom-up, top-down inference. </a:t>
            </a:r>
            <a:endParaRPr sz="1200">
              <a:solidFill>
                <a:schemeClr val="dk1"/>
              </a:solidFill>
            </a:endParaRPr>
          </a:p>
          <a:p>
            <a:pPr indent="0" lvl="0" marL="0" rtl="0" algn="l">
              <a:lnSpc>
                <a:spcPct val="100000"/>
              </a:lnSpc>
              <a:spcBef>
                <a:spcPts val="0"/>
              </a:spcBef>
              <a:spcAft>
                <a:spcPts val="0"/>
              </a:spcAft>
              <a:buSzPts val="1100"/>
              <a:buNone/>
            </a:pPr>
            <a:r>
              <a:t/>
            </a:r>
            <a:endParaRPr/>
          </a:p>
        </p:txBody>
      </p:sp>
      <p:sp>
        <p:nvSpPr>
          <p:cNvPr id="205" name="Google Shape;205;gb4e2bacb3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4e2bacb39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rPr>
              <a:t>Anyway, We will go into detail of the network in single Hourglass before stacking for the first.</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rPr>
              <a:t>This study have inspired to implement residual module in their architecture</a:t>
            </a:r>
            <a:endParaRPr sz="12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rPr>
              <a:t>this architecture don’t use unpooling or deconv layers but rely on simple upsampling and skip connections for top-down processing.</a:t>
            </a:r>
            <a:endParaRPr sz="1200">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In general, Convolutional and max pooling layers are used to process features down. But at each max pooling step, the network branches off and applies more convolutions at the original pre-pooled resolution. The network splits and produces a set of heatmaps (outlined in blue)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Deconv resize bigger that work with filter kernel size stride</a:t>
            </a:r>
            <a:endParaRPr/>
          </a:p>
          <a:p>
            <a:pPr indent="0" lvl="0" marL="0" rtl="0" algn="l">
              <a:lnSpc>
                <a:spcPct val="100000"/>
              </a:lnSpc>
              <a:spcBef>
                <a:spcPts val="0"/>
              </a:spcBef>
              <a:spcAft>
                <a:spcPts val="0"/>
              </a:spcAft>
              <a:buSzPts val="1100"/>
              <a:buNone/>
            </a:pPr>
            <a:r>
              <a:rPr lang="en-US"/>
              <a:t>But upsampling it kind of only resize image and not work with filter stride i.e. unpooling revert from maxpool</a:t>
            </a:r>
            <a:endParaRPr/>
          </a:p>
        </p:txBody>
      </p:sp>
      <p:sp>
        <p:nvSpPr>
          <p:cNvPr id="214" name="Google Shape;214;gb4e2bacb39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4e2bacb39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200">
                <a:solidFill>
                  <a:schemeClr val="dk1"/>
                </a:solidFill>
              </a:rPr>
              <a:t>so when connecting multiple networks of HG</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a:p>
            <a:pPr indent="0" lvl="0" marL="0" rtl="0" algn="l">
              <a:lnSpc>
                <a:spcPct val="100000"/>
              </a:lnSpc>
              <a:spcBef>
                <a:spcPts val="0"/>
              </a:spcBef>
              <a:spcAft>
                <a:spcPts val="0"/>
              </a:spcAft>
              <a:buSzPts val="1100"/>
              <a:buNone/>
            </a:pPr>
            <a:r>
              <a:rPr lang="en-US" sz="1200">
                <a:solidFill>
                  <a:schemeClr val="dk1"/>
                </a:solidFill>
              </a:rPr>
              <a:t>the loss have been calculated and place to implement and connect into the next network i.e. 2nd HG. the network can learn to reduce the loss again and make more accuracy for prediction rather than from first HG net.</a:t>
            </a:r>
            <a:endParaRPr sz="1200">
              <a:solidFill>
                <a:schemeClr val="dk1"/>
              </a:solidFill>
            </a:endParaRPr>
          </a:p>
        </p:txBody>
      </p:sp>
      <p:sp>
        <p:nvSpPr>
          <p:cNvPr id="229" name="Google Shape;229;gb4e2bacb39_0_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b5ca525a2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by the way, data pre-processing have been done first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images have to be done with data augmentation by region proposal from Faster RCNN that contain cropping images, scaling (in range 30%), rotating (plus,minus 30degs), horizontal flipping and resizing to be 256x256 pixels all the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no translation augmentation bcuz the study care the location of human body that be important point to annotate in this net</a:t>
            </a:r>
            <a:endParaRPr/>
          </a:p>
        </p:txBody>
      </p:sp>
      <p:sp>
        <p:nvSpPr>
          <p:cNvPr id="248" name="Google Shape;248;gab5ca525a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rPr>
              <a:t>MSE is used as the loss between the predicted heatmaps and targeted heatmaps. The targeted heatmaps H</a:t>
            </a:r>
            <a:r>
              <a:rPr baseline="-25000" lang="en-US" sz="1200">
                <a:solidFill>
                  <a:schemeClr val="dk1"/>
                </a:solidFill>
              </a:rPr>
              <a:t>k</a:t>
            </a:r>
            <a:r>
              <a:rPr lang="en-US" sz="1200">
                <a:solidFill>
                  <a:schemeClr val="dk1"/>
                </a:solidFill>
              </a:rPr>
              <a:t> for joint k is generated by applying a 2D gaussian centered on the k</a:t>
            </a:r>
            <a:r>
              <a:rPr baseline="30000" lang="en-US" sz="1200">
                <a:solidFill>
                  <a:schemeClr val="dk1"/>
                </a:solidFill>
              </a:rPr>
              <a:t>th</a:t>
            </a:r>
            <a:r>
              <a:rPr lang="en-US" sz="1200">
                <a:solidFill>
                  <a:schemeClr val="dk1"/>
                </a:solidFill>
              </a:rPr>
              <a:t> join’s ground truth location</a:t>
            </a:r>
            <a:endParaRPr sz="1200">
              <a:solidFill>
                <a:schemeClr val="dk1"/>
              </a:solidFill>
            </a:endParaRPr>
          </a:p>
          <a:p>
            <a:pPr indent="0" lvl="0" marL="0" rtl="0" algn="l">
              <a:lnSpc>
                <a:spcPct val="100000"/>
              </a:lnSpc>
              <a:spcBef>
                <a:spcPts val="0"/>
              </a:spcBef>
              <a:spcAft>
                <a:spcPts val="0"/>
              </a:spcAft>
              <a:buSzPts val="1100"/>
              <a:buNone/>
            </a:pPr>
            <a:r>
              <a:t/>
            </a:r>
            <a:endParaRPr/>
          </a:p>
        </p:txBody>
      </p:sp>
      <p:sp>
        <p:nvSpPr>
          <p:cNvPr id="272" name="Google Shape;27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b5ca525a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gab5ca525a2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4e2bacb39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gb4e2bacb39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53446fce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gb53446fce4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b3d5db238_0_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ab3d5db238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4ee4f5661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Top is Loss and bottom is accuracy</a:t>
            </a:r>
            <a:endParaRPr/>
          </a:p>
        </p:txBody>
      </p:sp>
      <p:sp>
        <p:nvSpPr>
          <p:cNvPr id="349" name="Google Shape;349;gb4ee4f5661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we are presenting the main 5 parts for human pose project</a:t>
            </a:r>
            <a:endParaRPr/>
          </a:p>
          <a:p>
            <a:pPr indent="0" lvl="0" marL="0" rtl="0" algn="l">
              <a:lnSpc>
                <a:spcPct val="100000"/>
              </a:lnSpc>
              <a:spcBef>
                <a:spcPts val="0"/>
              </a:spcBef>
              <a:spcAft>
                <a:spcPts val="0"/>
              </a:spcAft>
              <a:buSzPts val="1100"/>
              <a:buNone/>
            </a:pPr>
            <a:r>
              <a:rPr lang="en-US"/>
              <a:t>1st is recap from our existing work</a:t>
            </a:r>
            <a:endParaRPr/>
          </a:p>
          <a:p>
            <a:pPr indent="0" lvl="0" marL="0" rtl="0" algn="l">
              <a:lnSpc>
                <a:spcPct val="100000"/>
              </a:lnSpc>
              <a:spcBef>
                <a:spcPts val="0"/>
              </a:spcBef>
              <a:spcAft>
                <a:spcPts val="0"/>
              </a:spcAft>
              <a:buSzPts val="1100"/>
              <a:buNone/>
            </a:pPr>
            <a:r>
              <a:rPr lang="en-US"/>
              <a:t>2nd is new dataset implemented</a:t>
            </a:r>
            <a:endParaRPr/>
          </a:p>
          <a:p>
            <a:pPr indent="0" lvl="0" marL="0" rtl="0" algn="l">
              <a:lnSpc>
                <a:spcPct val="100000"/>
              </a:lnSpc>
              <a:spcBef>
                <a:spcPts val="0"/>
              </a:spcBef>
              <a:spcAft>
                <a:spcPts val="0"/>
              </a:spcAft>
              <a:buSzPts val="1100"/>
              <a:buNone/>
            </a:pPr>
            <a:r>
              <a:rPr lang="en-US"/>
              <a:t>3rd is new net architecture applied in our work</a:t>
            </a:r>
            <a:endParaRPr/>
          </a:p>
          <a:p>
            <a:pPr indent="0" lvl="0" marL="0" rtl="0" algn="l">
              <a:lnSpc>
                <a:spcPct val="100000"/>
              </a:lnSpc>
              <a:spcBef>
                <a:spcPts val="0"/>
              </a:spcBef>
              <a:spcAft>
                <a:spcPts val="0"/>
              </a:spcAft>
              <a:buSzPts val="1100"/>
              <a:buNone/>
            </a:pPr>
            <a:r>
              <a:rPr lang="en-US"/>
              <a:t>4th is process of data preprocessing, objective function and optimizer that have been implemented</a:t>
            </a:r>
            <a:endParaRPr/>
          </a:p>
          <a:p>
            <a:pPr indent="0" lvl="0" marL="0" rtl="0" algn="l">
              <a:lnSpc>
                <a:spcPct val="100000"/>
              </a:lnSpc>
              <a:spcBef>
                <a:spcPts val="0"/>
              </a:spcBef>
              <a:spcAft>
                <a:spcPts val="0"/>
              </a:spcAft>
              <a:buSzPts val="1100"/>
              <a:buNone/>
            </a:pPr>
            <a:r>
              <a:rPr lang="en-US"/>
              <a:t>and the last is output result from paper, our testing and finishing with conclusion</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4ee4f5661_1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Top is Loss and bottom is accuracy</a:t>
            </a:r>
            <a:endParaRPr/>
          </a:p>
        </p:txBody>
      </p:sp>
      <p:sp>
        <p:nvSpPr>
          <p:cNvPr id="361" name="Google Shape;361;gb4ee4f5661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b3d5db238_0_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All of resnet with caffe was trained without any pretrained model</a:t>
            </a:r>
            <a:endParaRPr/>
          </a:p>
        </p:txBody>
      </p:sp>
      <p:sp>
        <p:nvSpPr>
          <p:cNvPr id="373" name="Google Shape;373;gab3d5db238_0_2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4ee4f5661_1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b4ee4f5661_1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5302e0d1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7" name="Google Shape;397;gb5302e0d16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b3d5db238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9" name="Google Shape;409;gab3d5db238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4ee4f5661_1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gb4ee4f5661_1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b53df606d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 name="Google Shape;437;gb53df606d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b4ee4f56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gb4ee4f566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4ee4f5661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Top is Loss and bottom is accuracy</a:t>
            </a:r>
            <a:endParaRPr/>
          </a:p>
        </p:txBody>
      </p:sp>
      <p:sp>
        <p:nvSpPr>
          <p:cNvPr id="458" name="Google Shape;458;gb4ee4f5661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4ee4f5661_1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Based on some discussion in github, they told that the model of resnet from caffe and pytorch are different. In pytorch they do downsample part in each block/layer with conv3x3 using stride 2 while on official caffe version they use conv1x1 with stride 2. Maybe because of this reason, the resnet caffe perform not good</a:t>
            </a:r>
            <a:endParaRPr/>
          </a:p>
        </p:txBody>
      </p:sp>
      <p:sp>
        <p:nvSpPr>
          <p:cNvPr id="468" name="Google Shape;468;gb4ee4f5661_1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b3d5db238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Recap a little bit I will say it quickly, the last time as our project in the study of human pose estimation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objective is defined as the problem of localization of human joints and detect keypoints of human body used for motion tracking, action recognition, animation, and so on.</a:t>
            </a:r>
            <a:endParaRPr/>
          </a:p>
          <a:p>
            <a:pPr indent="0" lvl="0" marL="0" rtl="0" algn="l">
              <a:lnSpc>
                <a:spcPct val="100000"/>
              </a:lnSpc>
              <a:spcBef>
                <a:spcPts val="0"/>
              </a:spcBef>
              <a:spcAft>
                <a:spcPts val="0"/>
              </a:spcAft>
              <a:buSzPts val="1100"/>
              <a:buNone/>
            </a:pPr>
            <a:r>
              <a:t/>
            </a:r>
            <a:endParaRPr/>
          </a:p>
        </p:txBody>
      </p:sp>
      <p:sp>
        <p:nvSpPr>
          <p:cNvPr id="100" name="Google Shape;100;gab3d5db238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b5ca525a2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9" name="Google Shape;479;gab5ca525a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ab5ca525a2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gab5ca525a2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ab3d5db238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 name="Google Shape;497;gab3d5db238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b3d5db238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600">
                <a:solidFill>
                  <a:srgbClr val="292929"/>
                </a:solidFill>
                <a:highlight>
                  <a:srgbClr val="FFFFFF"/>
                </a:highlight>
                <a:latin typeface="Georgia"/>
                <a:ea typeface="Georgia"/>
                <a:cs typeface="Georgia"/>
                <a:sym typeface="Georgia"/>
              </a:rPr>
              <a:t>The OKS metric shows </a:t>
            </a:r>
            <a:r>
              <a:rPr b="1" lang="en-US" sz="1600">
                <a:solidFill>
                  <a:srgbClr val="292929"/>
                </a:solidFill>
                <a:highlight>
                  <a:srgbClr val="FFFFFF"/>
                </a:highlight>
                <a:latin typeface="Georgia"/>
                <a:ea typeface="Georgia"/>
                <a:cs typeface="Georgia"/>
                <a:sym typeface="Georgia"/>
              </a:rPr>
              <a:t>ONLY</a:t>
            </a:r>
            <a:r>
              <a:rPr lang="en-US" sz="1600">
                <a:solidFill>
                  <a:srgbClr val="292929"/>
                </a:solidFill>
                <a:highlight>
                  <a:srgbClr val="FFFFFF"/>
                </a:highlight>
                <a:latin typeface="Georgia"/>
                <a:ea typeface="Georgia"/>
                <a:cs typeface="Georgia"/>
                <a:sym typeface="Georgia"/>
              </a:rPr>
              <a:t> how close is predicted keypoint to the true keypoint (value from 0 to 1).</a:t>
            </a:r>
            <a:endParaRPr/>
          </a:p>
        </p:txBody>
      </p:sp>
      <p:sp>
        <p:nvSpPr>
          <p:cNvPr id="505" name="Google Shape;505;gab3d5db238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b5302e0d1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Top is Loss and bottom is accuracy</a:t>
            </a:r>
            <a:endParaRPr/>
          </a:p>
        </p:txBody>
      </p:sp>
      <p:sp>
        <p:nvSpPr>
          <p:cNvPr id="516" name="Google Shape;516;gb5302e0d16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ab5ca525a2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gab5ca525a2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b4ee4f5661_1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4" name="Google Shape;534;gb4ee4f5661_1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b3d5db238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 name="Google Shape;546;gab3d5db238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ab3d5db238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8" name="Google Shape;558;gab3d5db238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b3d5db238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gab3d5db238_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b3d5db238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there are about 17 key points to be localized and detected by learning model.</a:t>
            </a:r>
            <a:endParaRPr/>
          </a:p>
        </p:txBody>
      </p:sp>
      <p:sp>
        <p:nvSpPr>
          <p:cNvPr id="112" name="Google Shape;112;gab3d5db238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b3d5db238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1" name="Google Shape;581;gab3d5db238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ab3d5db238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gab3d5db238_0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ab3d5db238_0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0" name="Google Shape;600;gab3d5db238_0_2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ab3d5db238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9" name="Google Shape;609;gab3d5db238_0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a234f721f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a234f721f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b3d5db238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5" name="Google Shape;625;gab3d5db238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89c03222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ga89c03222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4e2bacb39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anyway, in this time, we have chosen another dataset for testing i.e. mpii</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mpii human pose dataset includes the images about 25K images that there contain over 40k people with annotated human body joints.</a:t>
            </a:r>
            <a:endParaRPr/>
          </a:p>
        </p:txBody>
      </p:sp>
      <p:sp>
        <p:nvSpPr>
          <p:cNvPr id="160" name="Google Shape;160;gb4e2bacb39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4ee4f5661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Moreover, additional framework have been implemented we have been testing another learning framework into our worki.e. caffe</a:t>
            </a:r>
            <a:endParaRPr/>
          </a:p>
        </p:txBody>
      </p:sp>
      <p:sp>
        <p:nvSpPr>
          <p:cNvPr id="172" name="Google Shape;172;gb4ee4f5661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b3d5db238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Let’s see to the next part, net architecture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where we still use Residual Networks (i.e. ResNet) for a main backbone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There are two parts: the residual block layer and the re-architect layer.</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82" name="Google Shape;182;gab3d5db238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0"/>
              </a:spcAft>
              <a:buClr>
                <a:schemeClr val="dk1"/>
              </a:buClr>
              <a:buSzPts val="1100"/>
              <a:buFont typeface="Arial"/>
              <a:buNone/>
            </a:pPr>
            <a:r>
              <a:rPr lang="en-US" sz="1200">
                <a:solidFill>
                  <a:schemeClr val="dk1"/>
                </a:solidFill>
              </a:rPr>
              <a:t>By the midterm, we use Simple baseline net from microsoft including resnet as backbone for processing human body pose images.</a:t>
            </a:r>
            <a:endParaRPr sz="1200">
              <a:solidFill>
                <a:schemeClr val="dk1"/>
              </a:solidFill>
            </a:endParaRPr>
          </a:p>
          <a:p>
            <a:pPr indent="0" lvl="0" marL="0" rtl="0" algn="l">
              <a:lnSpc>
                <a:spcPct val="100000"/>
              </a:lnSpc>
              <a:spcBef>
                <a:spcPts val="0"/>
              </a:spcBef>
              <a:spcAft>
                <a:spcPts val="0"/>
              </a:spcAft>
              <a:buSzPts val="1100"/>
              <a:buNone/>
            </a:pPr>
            <a:r>
              <a:t/>
            </a:r>
            <a:endParaRPr/>
          </a:p>
        </p:txBody>
      </p:sp>
      <p:sp>
        <p:nvSpPr>
          <p:cNvPr id="191" name="Google Shape;19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5.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0.jpg"/><Relationship Id="rId5" Type="http://schemas.openxmlformats.org/officeDocument/2006/relationships/image" Target="../media/image24.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32.png"/><Relationship Id="rId8"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28.png"/><Relationship Id="rId5" Type="http://schemas.openxmlformats.org/officeDocument/2006/relationships/image" Target="../media/image37.png"/><Relationship Id="rId6" Type="http://schemas.openxmlformats.org/officeDocument/2006/relationships/image" Target="../media/image31.png"/><Relationship Id="rId7"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35.jpg"/><Relationship Id="rId7" Type="http://schemas.openxmlformats.org/officeDocument/2006/relationships/image" Target="../media/image4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42.jpg"/><Relationship Id="rId5" Type="http://schemas.openxmlformats.org/officeDocument/2006/relationships/image" Target="../media/image38.jpg"/><Relationship Id="rId6" Type="http://schemas.openxmlformats.org/officeDocument/2006/relationships/image" Target="../media/image4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43.jpg"/><Relationship Id="rId5" Type="http://schemas.openxmlformats.org/officeDocument/2006/relationships/image" Target="../media/image44.jpg"/><Relationship Id="rId6" Type="http://schemas.openxmlformats.org/officeDocument/2006/relationships/image" Target="../media/image4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53.jpg"/><Relationship Id="rId5" Type="http://schemas.openxmlformats.org/officeDocument/2006/relationships/image" Target="../media/image59.jpg"/><Relationship Id="rId6" Type="http://schemas.openxmlformats.org/officeDocument/2006/relationships/image" Target="../media/image6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49.jpg"/><Relationship Id="rId5" Type="http://schemas.openxmlformats.org/officeDocument/2006/relationships/image" Target="../media/image61.png"/><Relationship Id="rId6" Type="http://schemas.openxmlformats.org/officeDocument/2006/relationships/image" Target="../media/image5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jpg"/><Relationship Id="rId6" Type="http://schemas.openxmlformats.org/officeDocument/2006/relationships/image" Target="../media/image2.jpg"/><Relationship Id="rId7"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arxiv.org/abs/1804.06208" TargetMode="External"/><Relationship Id="rId4" Type="http://schemas.openxmlformats.org/officeDocument/2006/relationships/hyperlink" Target="https://github.com/microsoft/human-pose-estimation.pytorch" TargetMode="External"/><Relationship Id="rId11" Type="http://schemas.openxmlformats.org/officeDocument/2006/relationships/image" Target="../media/image8.png"/><Relationship Id="rId10" Type="http://schemas.openxmlformats.org/officeDocument/2006/relationships/hyperlink" Target="https://caffe2.ai/blog/2018/05/02/Caffe2_PyTorch_1_0.html" TargetMode="External"/><Relationship Id="rId9" Type="http://schemas.openxmlformats.org/officeDocument/2006/relationships/hyperlink" Target="http://human-pose.mpi-inf.mpg.de/" TargetMode="External"/><Relationship Id="rId5" Type="http://schemas.openxmlformats.org/officeDocument/2006/relationships/hyperlink" Target="https://github.com/princeton-vl/pytorch_stacked_hourglass" TargetMode="External"/><Relationship Id="rId6" Type="http://schemas.openxmlformats.org/officeDocument/2006/relationships/hyperlink" Target="https://cocodataset.org/#home" TargetMode="External"/><Relationship Id="rId7" Type="http://schemas.openxmlformats.org/officeDocument/2006/relationships/hyperlink" Target="https://towardsdatascience.com/an-overview-of-resnet-and-its-variants-5281e2f56035" TargetMode="External"/><Relationship Id="rId8" Type="http://schemas.openxmlformats.org/officeDocument/2006/relationships/hyperlink" Target="https://towardsdatascience.com/breaking-down-mean-average-precision-map-ae462f623a5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54.png"/><Relationship Id="rId5"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62.png"/><Relationship Id="rId5" Type="http://schemas.openxmlformats.org/officeDocument/2006/relationships/image" Target="../media/image64.png"/><Relationship Id="rId6"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58.png"/><Relationship Id="rId5" Type="http://schemas.openxmlformats.org/officeDocument/2006/relationships/image" Target="../media/image7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4.jpg"/><Relationship Id="rId5" Type="http://schemas.openxmlformats.org/officeDocument/2006/relationships/image" Target="../media/image2.jpg"/><Relationship Id="rId6"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71.png"/><Relationship Id="rId5"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73"/>
            <a:ext cx="9144000" cy="20064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sz="5200">
                <a:latin typeface="Times New Roman"/>
                <a:ea typeface="Times New Roman"/>
                <a:cs typeface="Times New Roman"/>
                <a:sym typeface="Times New Roman"/>
              </a:rPr>
              <a:t>Human Pose Estimation</a:t>
            </a:r>
            <a:endParaRPr sz="5200">
              <a:latin typeface="Times New Roman"/>
              <a:ea typeface="Times New Roman"/>
              <a:cs typeface="Times New Roman"/>
              <a:sym typeface="Times New Roman"/>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Clr>
                <a:schemeClr val="dk1"/>
              </a:buClr>
              <a:buSzPts val="2400"/>
              <a:buNone/>
            </a:pPr>
            <a:r>
              <a:rPr lang="en-US" sz="2200">
                <a:latin typeface="Times New Roman"/>
                <a:ea typeface="Times New Roman"/>
                <a:cs typeface="Times New Roman"/>
                <a:sym typeface="Times New Roman"/>
              </a:rPr>
              <a:t>Presented by</a:t>
            </a:r>
            <a:endParaRPr sz="2200">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ts val="2400"/>
              <a:buNone/>
            </a:pPr>
            <a:r>
              <a:rPr lang="en-US" sz="2200">
                <a:latin typeface="Times New Roman"/>
                <a:ea typeface="Times New Roman"/>
                <a:cs typeface="Times New Roman"/>
                <a:sym typeface="Times New Roman"/>
              </a:rPr>
              <a:t>Ahmad N. Riza (M10903807), Department of Mechanical Engineering</a:t>
            </a:r>
            <a:endParaRPr sz="2200">
              <a:latin typeface="Times New Roman"/>
              <a:ea typeface="Times New Roman"/>
              <a:cs typeface="Times New Roman"/>
              <a:sym typeface="Times New Roman"/>
            </a:endParaRPr>
          </a:p>
          <a:p>
            <a:pPr indent="0" lvl="0" marL="0" rtl="0" algn="ctr">
              <a:lnSpc>
                <a:spcPct val="90000"/>
              </a:lnSpc>
              <a:spcBef>
                <a:spcPts val="1000"/>
              </a:spcBef>
              <a:spcAft>
                <a:spcPts val="0"/>
              </a:spcAft>
              <a:buClr>
                <a:schemeClr val="dk1"/>
              </a:buClr>
              <a:buSzPts val="2400"/>
              <a:buNone/>
            </a:pPr>
            <a:r>
              <a:rPr lang="en-US" sz="2200">
                <a:latin typeface="Times New Roman"/>
                <a:ea typeface="Times New Roman"/>
                <a:cs typeface="Times New Roman"/>
                <a:sym typeface="Times New Roman"/>
              </a:rPr>
              <a:t>Jirayu Petchhan (D10907801), Department of Electrical Engineering</a:t>
            </a:r>
            <a:endParaRPr sz="2200">
              <a:latin typeface="Times New Roman"/>
              <a:ea typeface="Times New Roman"/>
              <a:cs typeface="Times New Roman"/>
              <a:sym typeface="Times New Roman"/>
            </a:endParaRPr>
          </a:p>
        </p:txBody>
      </p:sp>
      <p:pic>
        <p:nvPicPr>
          <p:cNvPr descr="Indonesian" id="86" name="Google Shape;86;p1"/>
          <p:cNvPicPr preferRelativeResize="0"/>
          <p:nvPr/>
        </p:nvPicPr>
        <p:blipFill rotWithShape="1">
          <a:blip r:embed="rId3">
            <a:alphaModFix/>
          </a:blip>
          <a:srcRect b="0" l="0" r="0" t="0"/>
          <a:stretch/>
        </p:blipFill>
        <p:spPr>
          <a:xfrm>
            <a:off x="0" y="12699"/>
            <a:ext cx="2667000" cy="532705"/>
          </a:xfrm>
          <a:prstGeom prst="rect">
            <a:avLst/>
          </a:prstGeom>
          <a:noFill/>
          <a:ln>
            <a:noFill/>
          </a:ln>
        </p:spPr>
      </p:pic>
      <p:sp>
        <p:nvSpPr>
          <p:cNvPr id="87" name="Google Shape;87;p1"/>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 name="Google Shape;88;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b4e2bacb39_0_10"/>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200"/>
              <a:t>Network Architecture: Stacked HourGlass</a:t>
            </a:r>
            <a:endParaRPr sz="4200"/>
          </a:p>
        </p:txBody>
      </p:sp>
      <p:pic>
        <p:nvPicPr>
          <p:cNvPr descr="Indonesian" id="208" name="Google Shape;208;gb4e2bacb39_0_10"/>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209" name="Google Shape;209;gb4e2bacb39_0_10"/>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gb4e2bacb39_0_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11" name="Google Shape;211;gb4e2bacb39_0_10"/>
          <p:cNvPicPr preferRelativeResize="0"/>
          <p:nvPr/>
        </p:nvPicPr>
        <p:blipFill rotWithShape="1">
          <a:blip r:embed="rId4">
            <a:alphaModFix/>
          </a:blip>
          <a:srcRect b="0" l="0" r="0" t="0"/>
          <a:stretch/>
        </p:blipFill>
        <p:spPr>
          <a:xfrm>
            <a:off x="152400" y="2270087"/>
            <a:ext cx="11887198" cy="32893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gb4e2bacb39_0_24"/>
          <p:cNvPicPr preferRelativeResize="0"/>
          <p:nvPr/>
        </p:nvPicPr>
        <p:blipFill rotWithShape="1">
          <a:blip r:embed="rId3">
            <a:alphaModFix/>
          </a:blip>
          <a:srcRect b="0" l="0" r="0" t="0"/>
          <a:stretch/>
        </p:blipFill>
        <p:spPr>
          <a:xfrm>
            <a:off x="1417275" y="1495875"/>
            <a:ext cx="6745176" cy="3564125"/>
          </a:xfrm>
          <a:prstGeom prst="rect">
            <a:avLst/>
          </a:prstGeom>
          <a:noFill/>
          <a:ln>
            <a:noFill/>
          </a:ln>
        </p:spPr>
      </p:pic>
      <p:sp>
        <p:nvSpPr>
          <p:cNvPr id="217" name="Google Shape;217;gb4e2bacb39_0_24"/>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Single HourGlass Architecture </a:t>
            </a:r>
            <a:endParaRPr/>
          </a:p>
        </p:txBody>
      </p:sp>
      <p:sp>
        <p:nvSpPr>
          <p:cNvPr id="218" name="Google Shape;218;gb4e2bacb39_0_24"/>
          <p:cNvSpPr txBox="1"/>
          <p:nvPr>
            <p:ph idx="1" type="body"/>
          </p:nvPr>
        </p:nvSpPr>
        <p:spPr>
          <a:xfrm>
            <a:off x="355700" y="5439288"/>
            <a:ext cx="11191500" cy="11325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SzPts val="2200"/>
              <a:buChar char="•"/>
            </a:pPr>
            <a:r>
              <a:rPr lang="en-US" sz="2200"/>
              <a:t>Residual Module is applied and implemented throughout this network.</a:t>
            </a:r>
            <a:endParaRPr sz="2200"/>
          </a:p>
          <a:p>
            <a:pPr indent="-368300" lvl="0" marL="457200" rtl="0" algn="l">
              <a:lnSpc>
                <a:spcPct val="115000"/>
              </a:lnSpc>
              <a:spcBef>
                <a:spcPts val="0"/>
              </a:spcBef>
              <a:spcAft>
                <a:spcPts val="0"/>
              </a:spcAft>
              <a:buSzPts val="2200"/>
              <a:buChar char="•"/>
            </a:pPr>
            <a:r>
              <a:rPr lang="en-US" sz="2200"/>
              <a:t>The network splits and produces a set of heatmaps (outlined in blue) from residual module.</a:t>
            </a:r>
            <a:endParaRPr sz="2200"/>
          </a:p>
        </p:txBody>
      </p:sp>
      <p:pic>
        <p:nvPicPr>
          <p:cNvPr descr="Indonesian" id="219" name="Google Shape;219;gb4e2bacb39_0_24"/>
          <p:cNvPicPr preferRelativeResize="0"/>
          <p:nvPr/>
        </p:nvPicPr>
        <p:blipFill rotWithShape="1">
          <a:blip r:embed="rId4">
            <a:alphaModFix/>
          </a:blip>
          <a:srcRect b="0" l="0" r="0" t="0"/>
          <a:stretch/>
        </p:blipFill>
        <p:spPr>
          <a:xfrm>
            <a:off x="0" y="12699"/>
            <a:ext cx="2667002" cy="532705"/>
          </a:xfrm>
          <a:prstGeom prst="rect">
            <a:avLst/>
          </a:prstGeom>
          <a:noFill/>
          <a:ln>
            <a:noFill/>
          </a:ln>
        </p:spPr>
      </p:pic>
      <p:sp>
        <p:nvSpPr>
          <p:cNvPr id="220" name="Google Shape;220;gb4e2bacb39_0_24"/>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1" name="Google Shape;221;gb4e2bacb39_0_24"/>
          <p:cNvSpPr/>
          <p:nvPr/>
        </p:nvSpPr>
        <p:spPr>
          <a:xfrm>
            <a:off x="1417275" y="3700625"/>
            <a:ext cx="1731900" cy="1359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b4e2bacb39_0_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23" name="Google Shape;223;gb4e2bacb39_0_24"/>
          <p:cNvPicPr preferRelativeResize="0"/>
          <p:nvPr/>
        </p:nvPicPr>
        <p:blipFill rotWithShape="1">
          <a:blip r:embed="rId5">
            <a:alphaModFix/>
          </a:blip>
          <a:srcRect b="0" l="0" r="0" t="0"/>
          <a:stretch/>
        </p:blipFill>
        <p:spPr>
          <a:xfrm>
            <a:off x="6849079" y="1841725"/>
            <a:ext cx="5241296" cy="1515900"/>
          </a:xfrm>
          <a:prstGeom prst="rect">
            <a:avLst/>
          </a:prstGeom>
          <a:noFill/>
          <a:ln>
            <a:noFill/>
          </a:ln>
        </p:spPr>
      </p:pic>
      <p:cxnSp>
        <p:nvCxnSpPr>
          <p:cNvPr id="224" name="Google Shape;224;gb4e2bacb39_0_24"/>
          <p:cNvCxnSpPr/>
          <p:nvPr/>
        </p:nvCxnSpPr>
        <p:spPr>
          <a:xfrm flipH="1">
            <a:off x="2730200" y="2885700"/>
            <a:ext cx="4295100" cy="1093800"/>
          </a:xfrm>
          <a:prstGeom prst="straightConnector1">
            <a:avLst/>
          </a:prstGeom>
          <a:noFill/>
          <a:ln cap="flat" cmpd="sng" w="9525">
            <a:solidFill>
              <a:srgbClr val="00FFFF"/>
            </a:solidFill>
            <a:prstDash val="solid"/>
            <a:round/>
            <a:headEnd len="sm" w="sm" type="none"/>
            <a:tailEnd len="med" w="med" type="triangle"/>
          </a:ln>
        </p:spPr>
      </p:cxnSp>
      <p:pic>
        <p:nvPicPr>
          <p:cNvPr id="225" name="Google Shape;225;gb4e2bacb39_0_24"/>
          <p:cNvPicPr preferRelativeResize="0"/>
          <p:nvPr/>
        </p:nvPicPr>
        <p:blipFill rotWithShape="1">
          <a:blip r:embed="rId6">
            <a:alphaModFix/>
          </a:blip>
          <a:srcRect b="0" l="0" r="0" t="0"/>
          <a:stretch/>
        </p:blipFill>
        <p:spPr>
          <a:xfrm>
            <a:off x="1007775" y="7403813"/>
            <a:ext cx="6858000" cy="3609975"/>
          </a:xfrm>
          <a:prstGeom prst="rect">
            <a:avLst/>
          </a:prstGeom>
          <a:noFill/>
          <a:ln>
            <a:noFill/>
          </a:ln>
        </p:spPr>
      </p:pic>
      <p:pic>
        <p:nvPicPr>
          <p:cNvPr id="226" name="Google Shape;226;gb4e2bacb39_0_24"/>
          <p:cNvPicPr preferRelativeResize="0"/>
          <p:nvPr/>
        </p:nvPicPr>
        <p:blipFill rotWithShape="1">
          <a:blip r:embed="rId7">
            <a:alphaModFix/>
          </a:blip>
          <a:srcRect b="0" l="0" r="0" t="0"/>
          <a:stretch/>
        </p:blipFill>
        <p:spPr>
          <a:xfrm>
            <a:off x="9809600" y="3508536"/>
            <a:ext cx="2009449" cy="2083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b4e2bacb39_0_101"/>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Stacked HourGlass Network </a:t>
            </a:r>
            <a:endParaRPr/>
          </a:p>
        </p:txBody>
      </p:sp>
      <p:sp>
        <p:nvSpPr>
          <p:cNvPr id="232" name="Google Shape;232;gb4e2bacb39_0_101"/>
          <p:cNvSpPr txBox="1"/>
          <p:nvPr>
            <p:ph idx="1" type="body"/>
          </p:nvPr>
        </p:nvSpPr>
        <p:spPr>
          <a:xfrm>
            <a:off x="355700" y="5212400"/>
            <a:ext cx="11191500" cy="13593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Stacking two of their HourGlass networks after each other. Between them they place an intermediate loss. That way, the second network can learn to improve the predictions of the first network.</a:t>
            </a:r>
            <a:endParaRPr sz="2400"/>
          </a:p>
        </p:txBody>
      </p:sp>
      <p:pic>
        <p:nvPicPr>
          <p:cNvPr descr="Indonesian" id="233" name="Google Shape;233;gb4e2bacb39_0_101"/>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234" name="Google Shape;234;gb4e2bacb39_0_101"/>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 name="Google Shape;235;gb4e2bacb39_0_1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36" name="Google Shape;236;gb4e2bacb39_0_101"/>
          <p:cNvPicPr preferRelativeResize="0"/>
          <p:nvPr/>
        </p:nvPicPr>
        <p:blipFill rotWithShape="1">
          <a:blip r:embed="rId4">
            <a:alphaModFix/>
          </a:blip>
          <a:srcRect b="0" l="0" r="0" t="0"/>
          <a:stretch/>
        </p:blipFill>
        <p:spPr>
          <a:xfrm>
            <a:off x="2667000" y="1645875"/>
            <a:ext cx="6858000" cy="3609975"/>
          </a:xfrm>
          <a:prstGeom prst="rect">
            <a:avLst/>
          </a:prstGeom>
          <a:noFill/>
          <a:ln>
            <a:noFill/>
          </a:ln>
        </p:spPr>
      </p:pic>
      <p:sp>
        <p:nvSpPr>
          <p:cNvPr id="237" name="Google Shape;237;gb4e2bacb39_0_101"/>
          <p:cNvSpPr/>
          <p:nvPr/>
        </p:nvSpPr>
        <p:spPr>
          <a:xfrm>
            <a:off x="3858350" y="1953200"/>
            <a:ext cx="4434300" cy="16662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b4e2bacb39_0_101"/>
          <p:cNvSpPr txBox="1"/>
          <p:nvPr>
            <p:ph idx="1" type="body"/>
          </p:nvPr>
        </p:nvSpPr>
        <p:spPr>
          <a:xfrm>
            <a:off x="8351550" y="1953200"/>
            <a:ext cx="1173600" cy="545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800"/>
              <a:buNone/>
            </a:pPr>
            <a:r>
              <a:rPr lang="en-US" sz="2400">
                <a:solidFill>
                  <a:srgbClr val="6AA84F"/>
                </a:solidFill>
                <a:latin typeface="Times New Roman"/>
                <a:ea typeface="Times New Roman"/>
                <a:cs typeface="Times New Roman"/>
                <a:sym typeface="Times New Roman"/>
              </a:rPr>
              <a:t>1st HG</a:t>
            </a:r>
            <a:endParaRPr sz="2400">
              <a:solidFill>
                <a:srgbClr val="6AA84F"/>
              </a:solidFill>
              <a:latin typeface="Times New Roman"/>
              <a:ea typeface="Times New Roman"/>
              <a:cs typeface="Times New Roman"/>
              <a:sym typeface="Times New Roman"/>
            </a:endParaRPr>
          </a:p>
        </p:txBody>
      </p:sp>
      <p:sp>
        <p:nvSpPr>
          <p:cNvPr id="239" name="Google Shape;239;gb4e2bacb39_0_101"/>
          <p:cNvSpPr/>
          <p:nvPr/>
        </p:nvSpPr>
        <p:spPr>
          <a:xfrm>
            <a:off x="4410825" y="3594375"/>
            <a:ext cx="4895400" cy="16662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b4e2bacb39_0_101"/>
          <p:cNvSpPr txBox="1"/>
          <p:nvPr>
            <p:ph idx="1" type="body"/>
          </p:nvPr>
        </p:nvSpPr>
        <p:spPr>
          <a:xfrm>
            <a:off x="9395400" y="3582800"/>
            <a:ext cx="1173600" cy="545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800"/>
              <a:buNone/>
            </a:pPr>
            <a:r>
              <a:rPr lang="en-US" sz="2400">
                <a:solidFill>
                  <a:srgbClr val="FF00FF"/>
                </a:solidFill>
                <a:latin typeface="Times New Roman"/>
                <a:ea typeface="Times New Roman"/>
                <a:cs typeface="Times New Roman"/>
                <a:sym typeface="Times New Roman"/>
              </a:rPr>
              <a:t>2nd HG</a:t>
            </a:r>
            <a:endParaRPr sz="2400">
              <a:solidFill>
                <a:srgbClr val="FF00FF"/>
              </a:solidFill>
              <a:latin typeface="Times New Roman"/>
              <a:ea typeface="Times New Roman"/>
              <a:cs typeface="Times New Roman"/>
              <a:sym typeface="Times New Roman"/>
            </a:endParaRPr>
          </a:p>
        </p:txBody>
      </p:sp>
      <p:sp>
        <p:nvSpPr>
          <p:cNvPr id="241" name="Google Shape;241;gb4e2bacb39_0_101"/>
          <p:cNvSpPr txBox="1"/>
          <p:nvPr>
            <p:ph idx="1" type="body"/>
          </p:nvPr>
        </p:nvSpPr>
        <p:spPr>
          <a:xfrm>
            <a:off x="9395400" y="2768000"/>
            <a:ext cx="1173600" cy="545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800"/>
              <a:buNone/>
            </a:pPr>
            <a:r>
              <a:rPr lang="en-US" sz="2400">
                <a:solidFill>
                  <a:srgbClr val="000000"/>
                </a:solidFill>
                <a:latin typeface="Times New Roman"/>
                <a:ea typeface="Times New Roman"/>
                <a:cs typeface="Times New Roman"/>
                <a:sym typeface="Times New Roman"/>
              </a:rPr>
              <a:t>L2 Loss</a:t>
            </a:r>
            <a:endParaRPr sz="2400">
              <a:solidFill>
                <a:srgbClr val="000000"/>
              </a:solidFill>
              <a:latin typeface="Times New Roman"/>
              <a:ea typeface="Times New Roman"/>
              <a:cs typeface="Times New Roman"/>
              <a:sym typeface="Times New Roman"/>
            </a:endParaRPr>
          </a:p>
        </p:txBody>
      </p:sp>
      <p:cxnSp>
        <p:nvCxnSpPr>
          <p:cNvPr id="242" name="Google Shape;242;gb4e2bacb39_0_101"/>
          <p:cNvCxnSpPr>
            <a:endCxn id="241" idx="1"/>
          </p:cNvCxnSpPr>
          <p:nvPr/>
        </p:nvCxnSpPr>
        <p:spPr>
          <a:xfrm flipH="1" rot="10800000">
            <a:off x="7972500" y="3040700"/>
            <a:ext cx="1422900" cy="5100"/>
          </a:xfrm>
          <a:prstGeom prst="straightConnector1">
            <a:avLst/>
          </a:prstGeom>
          <a:noFill/>
          <a:ln cap="flat" cmpd="sng" w="9525">
            <a:solidFill>
              <a:srgbClr val="000000"/>
            </a:solidFill>
            <a:prstDash val="solid"/>
            <a:round/>
            <a:headEnd len="sm" w="sm" type="none"/>
            <a:tailEnd len="med" w="med" type="triangle"/>
          </a:ln>
        </p:spPr>
      </p:cxnSp>
      <p:grpSp>
        <p:nvGrpSpPr>
          <p:cNvPr id="243" name="Google Shape;243;gb4e2bacb39_0_101"/>
          <p:cNvGrpSpPr/>
          <p:nvPr/>
        </p:nvGrpSpPr>
        <p:grpSpPr>
          <a:xfrm>
            <a:off x="252113" y="3672154"/>
            <a:ext cx="2370300" cy="1359300"/>
            <a:chOff x="148351" y="3310546"/>
            <a:chExt cx="2370300" cy="1359300"/>
          </a:xfrm>
        </p:grpSpPr>
        <p:sp>
          <p:nvSpPr>
            <p:cNvPr id="244" name="Google Shape;244;gb4e2bacb39_0_101"/>
            <p:cNvSpPr/>
            <p:nvPr/>
          </p:nvSpPr>
          <p:spPr>
            <a:xfrm>
              <a:off x="148351" y="3310546"/>
              <a:ext cx="2370300" cy="1359300"/>
            </a:xfrm>
            <a:prstGeom prst="wedgeRoundRectCallout">
              <a:avLst>
                <a:gd fmla="val 118368" name="adj1"/>
                <a:gd fmla="val 2134"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5" name="Google Shape;245;gb4e2bacb39_0_101"/>
            <p:cNvPicPr preferRelativeResize="0"/>
            <p:nvPr/>
          </p:nvPicPr>
          <p:blipFill rotWithShape="1">
            <a:blip r:embed="rId5">
              <a:alphaModFix/>
            </a:blip>
            <a:srcRect b="0" l="0" r="0" t="0"/>
            <a:stretch/>
          </p:blipFill>
          <p:spPr>
            <a:xfrm>
              <a:off x="442100" y="3717496"/>
              <a:ext cx="1782813" cy="5454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ab5ca525a2_0_1"/>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Data pre-processing (Augmentations)</a:t>
            </a:r>
            <a:endParaRPr/>
          </a:p>
        </p:txBody>
      </p:sp>
      <p:sp>
        <p:nvSpPr>
          <p:cNvPr id="251" name="Google Shape;251;gab5ca525a2_0_1"/>
          <p:cNvSpPr txBox="1"/>
          <p:nvPr>
            <p:ph idx="1" type="body"/>
          </p:nvPr>
        </p:nvSpPr>
        <p:spPr>
          <a:xfrm>
            <a:off x="838200" y="5166875"/>
            <a:ext cx="10515600" cy="10098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292929"/>
              </a:buClr>
              <a:buSzPts val="2800"/>
              <a:buChar char="•"/>
            </a:pPr>
            <a:r>
              <a:rPr lang="en-US" sz="2400">
                <a:solidFill>
                  <a:srgbClr val="292929"/>
                </a:solidFill>
                <a:latin typeface="Arial"/>
                <a:ea typeface="Arial"/>
                <a:cs typeface="Arial"/>
                <a:sym typeface="Arial"/>
              </a:rPr>
              <a:t>The augmentation data set contain scales(</a:t>
            </a:r>
            <a:r>
              <a:rPr b="1" lang="en-US" sz="1600">
                <a:latin typeface="Times New Roman"/>
                <a:ea typeface="Times New Roman"/>
                <a:cs typeface="Times New Roman"/>
                <a:sym typeface="Times New Roman"/>
              </a:rPr>
              <a:t>±</a:t>
            </a:r>
            <a:r>
              <a:rPr lang="en-US" sz="2400">
                <a:solidFill>
                  <a:srgbClr val="292929"/>
                </a:solidFill>
                <a:latin typeface="Arial"/>
                <a:ea typeface="Arial"/>
                <a:cs typeface="Arial"/>
                <a:sym typeface="Arial"/>
              </a:rPr>
              <a:t>30%, 0.75-1.25), rotates(</a:t>
            </a:r>
            <a:r>
              <a:rPr b="1" lang="en-US" sz="1600">
                <a:latin typeface="Times New Roman"/>
                <a:ea typeface="Times New Roman"/>
                <a:cs typeface="Times New Roman"/>
                <a:sym typeface="Times New Roman"/>
              </a:rPr>
              <a:t>±</a:t>
            </a:r>
            <a:r>
              <a:rPr lang="en-US" sz="2400">
                <a:solidFill>
                  <a:srgbClr val="292929"/>
                </a:solidFill>
                <a:latin typeface="Arial"/>
                <a:ea typeface="Arial"/>
                <a:cs typeface="Arial"/>
                <a:sym typeface="Arial"/>
              </a:rPr>
              <a:t>30 degrees), horizontal flip and resized to 256x256 pixels.</a:t>
            </a:r>
            <a:endParaRPr sz="2400"/>
          </a:p>
        </p:txBody>
      </p:sp>
      <p:pic>
        <p:nvPicPr>
          <p:cNvPr descr="Indonesian" id="252" name="Google Shape;252;gab5ca525a2_0_1"/>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253" name="Google Shape;253;gab5ca525a2_0_1"/>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4" name="Google Shape;254;gab5ca525a2_0_1"/>
          <p:cNvPicPr preferRelativeResize="0"/>
          <p:nvPr/>
        </p:nvPicPr>
        <p:blipFill rotWithShape="1">
          <a:blip r:embed="rId4">
            <a:alphaModFix/>
          </a:blip>
          <a:srcRect b="8078" l="12194" r="49815" t="5682"/>
          <a:stretch/>
        </p:blipFill>
        <p:spPr>
          <a:xfrm>
            <a:off x="4216050" y="6900565"/>
            <a:ext cx="1599301" cy="2722500"/>
          </a:xfrm>
          <a:prstGeom prst="rect">
            <a:avLst/>
          </a:prstGeom>
          <a:noFill/>
          <a:ln>
            <a:noFill/>
          </a:ln>
        </p:spPr>
      </p:pic>
      <p:sp>
        <p:nvSpPr>
          <p:cNvPr id="255" name="Google Shape;255;gab5ca525a2_0_1"/>
          <p:cNvSpPr/>
          <p:nvPr/>
        </p:nvSpPr>
        <p:spPr>
          <a:xfrm>
            <a:off x="3461900" y="2957900"/>
            <a:ext cx="555000" cy="54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ab5ca525a2_0_1"/>
          <p:cNvSpPr/>
          <p:nvPr/>
        </p:nvSpPr>
        <p:spPr>
          <a:xfrm>
            <a:off x="5676450" y="2957900"/>
            <a:ext cx="555000" cy="54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ab5ca525a2_0_1"/>
          <p:cNvSpPr/>
          <p:nvPr/>
        </p:nvSpPr>
        <p:spPr>
          <a:xfrm>
            <a:off x="6624550" y="2051300"/>
            <a:ext cx="1824900" cy="10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Data Augmentation</a:t>
            </a:r>
            <a:endParaRPr b="1" i="0" sz="1900" u="none" cap="none" strike="noStrike">
              <a:solidFill>
                <a:srgbClr val="000000"/>
              </a:solidFill>
              <a:latin typeface="Arial"/>
              <a:ea typeface="Arial"/>
              <a:cs typeface="Arial"/>
              <a:sym typeface="Arial"/>
            </a:endParaRPr>
          </a:p>
        </p:txBody>
      </p:sp>
      <p:sp>
        <p:nvSpPr>
          <p:cNvPr id="258" name="Google Shape;258;gab5ca525a2_0_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59" name="Google Shape;259;gab5ca525a2_0_1"/>
          <p:cNvSpPr/>
          <p:nvPr/>
        </p:nvSpPr>
        <p:spPr>
          <a:xfrm>
            <a:off x="8690150" y="2957900"/>
            <a:ext cx="555000" cy="545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ab5ca525a2_0_1"/>
          <p:cNvSpPr/>
          <p:nvPr/>
        </p:nvSpPr>
        <p:spPr>
          <a:xfrm>
            <a:off x="9866850" y="2051300"/>
            <a:ext cx="1824900" cy="1009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Arial"/>
                <a:ea typeface="Arial"/>
                <a:cs typeface="Arial"/>
                <a:sym typeface="Arial"/>
              </a:rPr>
              <a:t>Network Architecture</a:t>
            </a:r>
            <a:endParaRPr b="1" i="0" sz="1900" u="none" cap="none" strike="noStrike">
              <a:solidFill>
                <a:srgbClr val="000000"/>
              </a:solidFill>
              <a:latin typeface="Arial"/>
              <a:ea typeface="Arial"/>
              <a:cs typeface="Arial"/>
              <a:sym typeface="Arial"/>
            </a:endParaRPr>
          </a:p>
        </p:txBody>
      </p:sp>
      <p:grpSp>
        <p:nvGrpSpPr>
          <p:cNvPr id="261" name="Google Shape;261;gab5ca525a2_0_1"/>
          <p:cNvGrpSpPr/>
          <p:nvPr/>
        </p:nvGrpSpPr>
        <p:grpSpPr>
          <a:xfrm>
            <a:off x="0" y="6993350"/>
            <a:ext cx="2832826" cy="2124625"/>
            <a:chOff x="246425" y="2225575"/>
            <a:chExt cx="2832826" cy="2124625"/>
          </a:xfrm>
        </p:grpSpPr>
        <p:pic>
          <p:nvPicPr>
            <p:cNvPr id="262" name="Google Shape;262;gab5ca525a2_0_1"/>
            <p:cNvPicPr preferRelativeResize="0"/>
            <p:nvPr/>
          </p:nvPicPr>
          <p:blipFill rotWithShape="1">
            <a:blip r:embed="rId4">
              <a:alphaModFix/>
            </a:blip>
            <a:srcRect b="0" l="0" r="0" t="0"/>
            <a:stretch/>
          </p:blipFill>
          <p:spPr>
            <a:xfrm>
              <a:off x="246425" y="2225575"/>
              <a:ext cx="2832826" cy="2124625"/>
            </a:xfrm>
            <a:prstGeom prst="rect">
              <a:avLst/>
            </a:prstGeom>
            <a:noFill/>
            <a:ln>
              <a:noFill/>
            </a:ln>
          </p:spPr>
        </p:pic>
        <p:sp>
          <p:nvSpPr>
            <p:cNvPr id="263" name="Google Shape;263;gab5ca525a2_0_1"/>
            <p:cNvSpPr/>
            <p:nvPr/>
          </p:nvSpPr>
          <p:spPr>
            <a:xfrm>
              <a:off x="538325" y="2409500"/>
              <a:ext cx="1204500" cy="1249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4" name="Google Shape;264;gab5ca525a2_0_1"/>
          <p:cNvSpPr txBox="1"/>
          <p:nvPr/>
        </p:nvSpPr>
        <p:spPr>
          <a:xfrm>
            <a:off x="3011875" y="6993350"/>
            <a:ext cx="11382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Faster R-CNN</a:t>
            </a:r>
            <a:endParaRPr b="0" i="0" sz="1400" u="none" cap="none" strike="noStrike">
              <a:solidFill>
                <a:srgbClr val="000000"/>
              </a:solidFill>
              <a:latin typeface="Calibri"/>
              <a:ea typeface="Calibri"/>
              <a:cs typeface="Calibri"/>
              <a:sym typeface="Calibri"/>
            </a:endParaRPr>
          </a:p>
        </p:txBody>
      </p:sp>
      <p:pic>
        <p:nvPicPr>
          <p:cNvPr id="265" name="Google Shape;265;gab5ca525a2_0_1"/>
          <p:cNvPicPr preferRelativeResize="0"/>
          <p:nvPr/>
        </p:nvPicPr>
        <p:blipFill rotWithShape="1">
          <a:blip r:embed="rId5">
            <a:alphaModFix/>
          </a:blip>
          <a:srcRect b="0" l="0" r="0" t="0"/>
          <a:stretch/>
        </p:blipFill>
        <p:spPr>
          <a:xfrm>
            <a:off x="175400" y="1826450"/>
            <a:ext cx="3143400" cy="3143400"/>
          </a:xfrm>
          <a:prstGeom prst="rect">
            <a:avLst/>
          </a:prstGeom>
          <a:noFill/>
          <a:ln>
            <a:noFill/>
          </a:ln>
        </p:spPr>
      </p:pic>
      <p:sp>
        <p:nvSpPr>
          <p:cNvPr id="266" name="Google Shape;266;gab5ca525a2_0_1"/>
          <p:cNvSpPr/>
          <p:nvPr/>
        </p:nvSpPr>
        <p:spPr>
          <a:xfrm>
            <a:off x="1378400" y="2225600"/>
            <a:ext cx="1138200" cy="272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7" name="Google Shape;267;gab5ca525a2_0_1"/>
          <p:cNvPicPr preferRelativeResize="0"/>
          <p:nvPr/>
        </p:nvPicPr>
        <p:blipFill rotWithShape="1">
          <a:blip r:embed="rId6">
            <a:alphaModFix/>
          </a:blip>
          <a:srcRect b="0" l="0" r="0" t="0"/>
          <a:stretch/>
        </p:blipFill>
        <p:spPr>
          <a:xfrm>
            <a:off x="4163275" y="1970555"/>
            <a:ext cx="1138200" cy="2927780"/>
          </a:xfrm>
          <a:prstGeom prst="rect">
            <a:avLst/>
          </a:prstGeom>
          <a:noFill/>
          <a:ln>
            <a:noFill/>
          </a:ln>
        </p:spPr>
      </p:pic>
      <p:pic>
        <p:nvPicPr>
          <p:cNvPr id="268" name="Google Shape;268;gab5ca525a2_0_1"/>
          <p:cNvPicPr preferRelativeResize="0"/>
          <p:nvPr/>
        </p:nvPicPr>
        <p:blipFill rotWithShape="1">
          <a:blip r:embed="rId7">
            <a:alphaModFix/>
          </a:blip>
          <a:srcRect b="0" l="0" r="0" t="0"/>
          <a:stretch/>
        </p:blipFill>
        <p:spPr>
          <a:xfrm>
            <a:off x="6737350" y="3336550"/>
            <a:ext cx="1599300" cy="1303650"/>
          </a:xfrm>
          <a:prstGeom prst="rect">
            <a:avLst/>
          </a:prstGeom>
          <a:noFill/>
          <a:ln>
            <a:noFill/>
          </a:ln>
        </p:spPr>
      </p:pic>
      <p:pic>
        <p:nvPicPr>
          <p:cNvPr id="269" name="Google Shape;269;gab5ca525a2_0_1"/>
          <p:cNvPicPr preferRelativeResize="0"/>
          <p:nvPr/>
        </p:nvPicPr>
        <p:blipFill rotWithShape="1">
          <a:blip r:embed="rId8">
            <a:alphaModFix/>
          </a:blip>
          <a:srcRect b="0" l="0" r="0" t="0"/>
          <a:stretch/>
        </p:blipFill>
        <p:spPr>
          <a:xfrm>
            <a:off x="9506812" y="3290088"/>
            <a:ext cx="2413533" cy="100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6"/>
          <p:cNvSpPr txBox="1"/>
          <p:nvPr>
            <p:ph type="title"/>
          </p:nvPr>
        </p:nvSpPr>
        <p:spPr>
          <a:xfrm>
            <a:off x="838200" y="680687"/>
            <a:ext cx="10515600" cy="100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Loss Function &amp; Optimizer</a:t>
            </a:r>
            <a:endParaRPr/>
          </a:p>
        </p:txBody>
      </p:sp>
      <p:pic>
        <p:nvPicPr>
          <p:cNvPr descr="Indonesian" id="275" name="Google Shape;275;p6"/>
          <p:cNvPicPr preferRelativeResize="0"/>
          <p:nvPr/>
        </p:nvPicPr>
        <p:blipFill rotWithShape="1">
          <a:blip r:embed="rId3">
            <a:alphaModFix/>
          </a:blip>
          <a:srcRect b="0" l="0" r="0" t="0"/>
          <a:stretch/>
        </p:blipFill>
        <p:spPr>
          <a:xfrm>
            <a:off x="0" y="12699"/>
            <a:ext cx="2667000" cy="532705"/>
          </a:xfrm>
          <a:prstGeom prst="rect">
            <a:avLst/>
          </a:prstGeom>
          <a:noFill/>
          <a:ln>
            <a:noFill/>
          </a:ln>
        </p:spPr>
      </p:pic>
      <p:sp>
        <p:nvSpPr>
          <p:cNvPr id="276" name="Google Shape;276;p6"/>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77" name="Google Shape;277;p6"/>
          <p:cNvGrpSpPr/>
          <p:nvPr/>
        </p:nvGrpSpPr>
        <p:grpSpPr>
          <a:xfrm>
            <a:off x="250450" y="1825750"/>
            <a:ext cx="6023725" cy="3035925"/>
            <a:chOff x="3505200" y="1825750"/>
            <a:chExt cx="6023725" cy="3035925"/>
          </a:xfrm>
        </p:grpSpPr>
        <p:pic>
          <p:nvPicPr>
            <p:cNvPr id="278" name="Google Shape;278;p6"/>
            <p:cNvPicPr preferRelativeResize="0"/>
            <p:nvPr/>
          </p:nvPicPr>
          <p:blipFill rotWithShape="1">
            <a:blip r:embed="rId4">
              <a:alphaModFix/>
            </a:blip>
            <a:srcRect b="0" l="0" r="0" t="0"/>
            <a:stretch/>
          </p:blipFill>
          <p:spPr>
            <a:xfrm>
              <a:off x="3505200" y="2358550"/>
              <a:ext cx="4621224" cy="1618150"/>
            </a:xfrm>
            <a:prstGeom prst="rect">
              <a:avLst/>
            </a:prstGeom>
            <a:noFill/>
            <a:ln>
              <a:noFill/>
            </a:ln>
          </p:spPr>
        </p:pic>
        <p:sp>
          <p:nvSpPr>
            <p:cNvPr id="279" name="Google Shape;279;p6"/>
            <p:cNvSpPr/>
            <p:nvPr/>
          </p:nvSpPr>
          <p:spPr>
            <a:xfrm>
              <a:off x="4304675" y="4328875"/>
              <a:ext cx="2330400" cy="53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predicted heatmaps</a:t>
              </a:r>
              <a:endParaRPr b="0" i="0" sz="1800" u="none" cap="none" strike="noStrike">
                <a:solidFill>
                  <a:srgbClr val="000000"/>
                </a:solidFill>
                <a:latin typeface="Arial"/>
                <a:ea typeface="Arial"/>
                <a:cs typeface="Arial"/>
                <a:sym typeface="Arial"/>
              </a:endParaRPr>
            </a:p>
          </p:txBody>
        </p:sp>
        <p:sp>
          <p:nvSpPr>
            <p:cNvPr id="280" name="Google Shape;280;p6"/>
            <p:cNvSpPr/>
            <p:nvPr/>
          </p:nvSpPr>
          <p:spPr>
            <a:xfrm>
              <a:off x="7198525" y="4328875"/>
              <a:ext cx="2330400" cy="53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targeted heatmaps</a:t>
              </a:r>
              <a:endParaRPr b="0" i="0" sz="1800" u="none" cap="none" strike="noStrike">
                <a:solidFill>
                  <a:srgbClr val="000000"/>
                </a:solidFill>
                <a:latin typeface="Arial"/>
                <a:ea typeface="Arial"/>
                <a:cs typeface="Arial"/>
                <a:sym typeface="Arial"/>
              </a:endParaRPr>
            </a:p>
          </p:txBody>
        </p:sp>
        <p:cxnSp>
          <p:nvCxnSpPr>
            <p:cNvPr id="281" name="Google Shape;281;p6"/>
            <p:cNvCxnSpPr>
              <a:stCxn id="279" idx="0"/>
            </p:cNvCxnSpPr>
            <p:nvPr/>
          </p:nvCxnSpPr>
          <p:spPr>
            <a:xfrm flipH="1" rot="10800000">
              <a:off x="5469875" y="3870475"/>
              <a:ext cx="1038300" cy="458400"/>
            </a:xfrm>
            <a:prstGeom prst="straightConnector1">
              <a:avLst/>
            </a:prstGeom>
            <a:noFill/>
            <a:ln cap="flat" cmpd="sng" w="9525">
              <a:solidFill>
                <a:schemeClr val="dk2"/>
              </a:solidFill>
              <a:prstDash val="solid"/>
              <a:round/>
              <a:headEnd len="sm" w="sm" type="none"/>
              <a:tailEnd len="med" w="med" type="triangle"/>
            </a:ln>
          </p:spPr>
        </p:cxnSp>
        <p:cxnSp>
          <p:nvCxnSpPr>
            <p:cNvPr id="282" name="Google Shape;282;p6"/>
            <p:cNvCxnSpPr>
              <a:stCxn id="280" idx="0"/>
            </p:cNvCxnSpPr>
            <p:nvPr/>
          </p:nvCxnSpPr>
          <p:spPr>
            <a:xfrm rot="10800000">
              <a:off x="7543825" y="3870475"/>
              <a:ext cx="819900" cy="458400"/>
            </a:xfrm>
            <a:prstGeom prst="straightConnector1">
              <a:avLst/>
            </a:prstGeom>
            <a:noFill/>
            <a:ln cap="flat" cmpd="sng" w="9525">
              <a:solidFill>
                <a:schemeClr val="dk2"/>
              </a:solidFill>
              <a:prstDash val="solid"/>
              <a:round/>
              <a:headEnd len="sm" w="sm" type="none"/>
              <a:tailEnd len="med" w="med" type="triangle"/>
            </a:ln>
          </p:spPr>
        </p:cxnSp>
        <p:sp>
          <p:nvSpPr>
            <p:cNvPr id="283" name="Google Shape;283;p6"/>
            <p:cNvSpPr/>
            <p:nvPr/>
          </p:nvSpPr>
          <p:spPr>
            <a:xfrm>
              <a:off x="5923050" y="1825750"/>
              <a:ext cx="2330400" cy="53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Heatmaps classifier</a:t>
              </a:r>
              <a:endParaRPr b="0" i="0" sz="1800" u="none" cap="none" strike="noStrike">
                <a:solidFill>
                  <a:srgbClr val="000000"/>
                </a:solidFill>
                <a:latin typeface="Arial"/>
                <a:ea typeface="Arial"/>
                <a:cs typeface="Arial"/>
                <a:sym typeface="Arial"/>
              </a:endParaRPr>
            </a:p>
          </p:txBody>
        </p:sp>
      </p:grpSp>
      <p:sp>
        <p:nvSpPr>
          <p:cNvPr id="284" name="Google Shape;284;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285" name="Google Shape;285;p6"/>
          <p:cNvSpPr txBox="1"/>
          <p:nvPr>
            <p:ph idx="1" type="body"/>
          </p:nvPr>
        </p:nvSpPr>
        <p:spPr>
          <a:xfrm>
            <a:off x="781775" y="5348350"/>
            <a:ext cx="10515600" cy="855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292929"/>
              </a:buClr>
              <a:buSzPts val="1400"/>
              <a:buFont typeface="Arial"/>
              <a:buChar char="•"/>
            </a:pPr>
            <a:r>
              <a:rPr lang="en-US" sz="2400">
                <a:solidFill>
                  <a:srgbClr val="292929"/>
                </a:solidFill>
                <a:latin typeface="Arial"/>
                <a:ea typeface="Arial"/>
                <a:cs typeface="Arial"/>
                <a:sym typeface="Arial"/>
              </a:rPr>
              <a:t>Loss Function - Joint L2 Mean Square Error (MSE)</a:t>
            </a:r>
            <a:endParaRPr sz="2400">
              <a:solidFill>
                <a:srgbClr val="292929"/>
              </a:solidFill>
              <a:latin typeface="Arial"/>
              <a:ea typeface="Arial"/>
              <a:cs typeface="Arial"/>
              <a:sym typeface="Arial"/>
            </a:endParaRPr>
          </a:p>
          <a:p>
            <a:pPr indent="-317500" lvl="0" marL="457200" rtl="0" algn="l">
              <a:lnSpc>
                <a:spcPct val="115000"/>
              </a:lnSpc>
              <a:spcBef>
                <a:spcPts val="0"/>
              </a:spcBef>
              <a:spcAft>
                <a:spcPts val="0"/>
              </a:spcAft>
              <a:buClr>
                <a:srgbClr val="292929"/>
              </a:buClr>
              <a:buSzPts val="1400"/>
              <a:buFont typeface="Arial"/>
              <a:buChar char="•"/>
            </a:pPr>
            <a:r>
              <a:rPr lang="en-US" sz="2400">
                <a:solidFill>
                  <a:srgbClr val="292929"/>
                </a:solidFill>
                <a:latin typeface="Arial"/>
                <a:ea typeface="Arial"/>
                <a:cs typeface="Arial"/>
                <a:sym typeface="Arial"/>
              </a:rPr>
              <a:t>Optimizer - Adaptive Moment estimation (Adam)</a:t>
            </a:r>
            <a:endParaRPr sz="2400">
              <a:solidFill>
                <a:srgbClr val="292929"/>
              </a:solidFill>
              <a:latin typeface="Arial"/>
              <a:ea typeface="Arial"/>
              <a:cs typeface="Arial"/>
              <a:sym typeface="Arial"/>
            </a:endParaRPr>
          </a:p>
        </p:txBody>
      </p:sp>
      <p:grpSp>
        <p:nvGrpSpPr>
          <p:cNvPr id="286" name="Google Shape;286;p6"/>
          <p:cNvGrpSpPr/>
          <p:nvPr/>
        </p:nvGrpSpPr>
        <p:grpSpPr>
          <a:xfrm>
            <a:off x="6857300" y="7096675"/>
            <a:ext cx="5261150" cy="3372150"/>
            <a:chOff x="6857300" y="7096675"/>
            <a:chExt cx="5261150" cy="3372150"/>
          </a:xfrm>
        </p:grpSpPr>
        <p:pic>
          <p:nvPicPr>
            <p:cNvPr id="287" name="Google Shape;287;p6"/>
            <p:cNvPicPr preferRelativeResize="0"/>
            <p:nvPr/>
          </p:nvPicPr>
          <p:blipFill rotWithShape="1">
            <a:blip r:embed="rId5">
              <a:alphaModFix/>
            </a:blip>
            <a:srcRect b="0" l="0" r="0" t="0"/>
            <a:stretch/>
          </p:blipFill>
          <p:spPr>
            <a:xfrm>
              <a:off x="6857300" y="7541075"/>
              <a:ext cx="5261150" cy="2033025"/>
            </a:xfrm>
            <a:prstGeom prst="rect">
              <a:avLst/>
            </a:prstGeom>
            <a:noFill/>
            <a:ln>
              <a:noFill/>
            </a:ln>
          </p:spPr>
        </p:pic>
        <p:sp>
          <p:nvSpPr>
            <p:cNvPr id="288" name="Google Shape;288;p6"/>
            <p:cNvSpPr/>
            <p:nvPr/>
          </p:nvSpPr>
          <p:spPr>
            <a:xfrm>
              <a:off x="9332975" y="8995050"/>
              <a:ext cx="1333800" cy="6942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
            <p:cNvSpPr/>
            <p:nvPr/>
          </p:nvSpPr>
          <p:spPr>
            <a:xfrm>
              <a:off x="8834675" y="9936025"/>
              <a:ext cx="2330400" cy="53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RMSprop added</a:t>
              </a:r>
              <a:endParaRPr b="0" i="0" sz="1800" u="none" cap="none" strike="noStrike">
                <a:solidFill>
                  <a:srgbClr val="000000"/>
                </a:solidFill>
                <a:latin typeface="Arial"/>
                <a:ea typeface="Arial"/>
                <a:cs typeface="Arial"/>
                <a:sym typeface="Arial"/>
              </a:endParaRPr>
            </a:p>
          </p:txBody>
        </p:sp>
        <p:sp>
          <p:nvSpPr>
            <p:cNvPr id="290" name="Google Shape;290;p6"/>
            <p:cNvSpPr/>
            <p:nvPr/>
          </p:nvSpPr>
          <p:spPr>
            <a:xfrm>
              <a:off x="8186725" y="7096675"/>
              <a:ext cx="2330400" cy="53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Gradient squared </a:t>
              </a:r>
              <a:endParaRPr b="0" i="0" sz="1800" u="none" cap="none" strike="noStrike">
                <a:solidFill>
                  <a:srgbClr val="000000"/>
                </a:solidFill>
                <a:latin typeface="Arial"/>
                <a:ea typeface="Arial"/>
                <a:cs typeface="Arial"/>
                <a:sym typeface="Arial"/>
              </a:endParaRPr>
            </a:p>
          </p:txBody>
        </p:sp>
      </p:grpSp>
      <p:pic>
        <p:nvPicPr>
          <p:cNvPr id="291" name="Google Shape;291;p6"/>
          <p:cNvPicPr preferRelativeResize="0"/>
          <p:nvPr/>
        </p:nvPicPr>
        <p:blipFill rotWithShape="1">
          <a:blip r:embed="rId6">
            <a:alphaModFix/>
          </a:blip>
          <a:srcRect b="0" l="0" r="0" t="0"/>
          <a:stretch/>
        </p:blipFill>
        <p:spPr>
          <a:xfrm>
            <a:off x="7468325" y="2415325"/>
            <a:ext cx="3829050" cy="1276350"/>
          </a:xfrm>
          <a:prstGeom prst="rect">
            <a:avLst/>
          </a:prstGeom>
          <a:noFill/>
          <a:ln>
            <a:noFill/>
          </a:ln>
        </p:spPr>
      </p:pic>
      <p:sp>
        <p:nvSpPr>
          <p:cNvPr id="292" name="Google Shape;292;p6"/>
          <p:cNvSpPr/>
          <p:nvPr/>
        </p:nvSpPr>
        <p:spPr>
          <a:xfrm>
            <a:off x="9370250" y="1591325"/>
            <a:ext cx="2330400" cy="53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bias corrected est.</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1st moment</a:t>
            </a:r>
            <a:endParaRPr b="0" i="0" sz="1800" u="none" cap="none" strike="noStrike">
              <a:solidFill>
                <a:srgbClr val="000000"/>
              </a:solidFill>
              <a:latin typeface="Arial"/>
              <a:ea typeface="Arial"/>
              <a:cs typeface="Arial"/>
              <a:sym typeface="Arial"/>
            </a:endParaRPr>
          </a:p>
        </p:txBody>
      </p:sp>
      <p:sp>
        <p:nvSpPr>
          <p:cNvPr id="293" name="Google Shape;293;p6"/>
          <p:cNvSpPr/>
          <p:nvPr/>
        </p:nvSpPr>
        <p:spPr>
          <a:xfrm>
            <a:off x="9138650" y="4053513"/>
            <a:ext cx="2330400" cy="53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bias </a:t>
            </a:r>
            <a:r>
              <a:rPr b="0" i="0" lang="en-US" sz="1800" u="none" cap="none" strike="noStrike">
                <a:solidFill>
                  <a:schemeClr val="dk1"/>
                </a:solidFill>
                <a:latin typeface="Arial"/>
                <a:ea typeface="Arial"/>
                <a:cs typeface="Arial"/>
                <a:sym typeface="Arial"/>
              </a:rPr>
              <a:t>corrected est.</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2nd moment</a:t>
            </a:r>
            <a:endParaRPr b="0" i="0" sz="1800" u="none" cap="none" strike="noStrike">
              <a:solidFill>
                <a:srgbClr val="000000"/>
              </a:solidFill>
              <a:latin typeface="Arial"/>
              <a:ea typeface="Arial"/>
              <a:cs typeface="Arial"/>
              <a:sym typeface="Arial"/>
            </a:endParaRPr>
          </a:p>
        </p:txBody>
      </p:sp>
      <p:cxnSp>
        <p:nvCxnSpPr>
          <p:cNvPr id="294" name="Google Shape;294;p6"/>
          <p:cNvCxnSpPr>
            <a:stCxn id="293" idx="0"/>
          </p:cNvCxnSpPr>
          <p:nvPr/>
        </p:nvCxnSpPr>
        <p:spPr>
          <a:xfrm rot="10800000">
            <a:off x="10266650" y="3672813"/>
            <a:ext cx="37200" cy="380700"/>
          </a:xfrm>
          <a:prstGeom prst="straightConnector1">
            <a:avLst/>
          </a:prstGeom>
          <a:noFill/>
          <a:ln cap="flat" cmpd="sng" w="9525">
            <a:solidFill>
              <a:schemeClr val="dk2"/>
            </a:solidFill>
            <a:prstDash val="solid"/>
            <a:round/>
            <a:headEnd len="sm" w="sm" type="none"/>
            <a:tailEnd len="med" w="med" type="triangle"/>
          </a:ln>
        </p:spPr>
      </p:cxnSp>
      <p:cxnSp>
        <p:nvCxnSpPr>
          <p:cNvPr id="295" name="Google Shape;295;p6"/>
          <p:cNvCxnSpPr>
            <a:stCxn id="292" idx="2"/>
          </p:cNvCxnSpPr>
          <p:nvPr/>
        </p:nvCxnSpPr>
        <p:spPr>
          <a:xfrm flipH="1">
            <a:off x="10493450" y="2124125"/>
            <a:ext cx="42000" cy="334500"/>
          </a:xfrm>
          <a:prstGeom prst="straightConnector1">
            <a:avLst/>
          </a:prstGeom>
          <a:noFill/>
          <a:ln cap="flat" cmpd="sng" w="9525">
            <a:solidFill>
              <a:schemeClr val="dk2"/>
            </a:solidFill>
            <a:prstDash val="solid"/>
            <a:round/>
            <a:headEnd len="sm" w="sm" type="none"/>
            <a:tailEnd len="med" w="med" type="triangle"/>
          </a:ln>
        </p:spPr>
      </p:cxnSp>
      <p:pic>
        <p:nvPicPr>
          <p:cNvPr id="296" name="Google Shape;296;p6"/>
          <p:cNvPicPr preferRelativeResize="0"/>
          <p:nvPr/>
        </p:nvPicPr>
        <p:blipFill rotWithShape="1">
          <a:blip r:embed="rId7">
            <a:alphaModFix/>
          </a:blip>
          <a:srcRect b="0" l="0" r="0" t="0"/>
          <a:stretch/>
        </p:blipFill>
        <p:spPr>
          <a:xfrm>
            <a:off x="7174330" y="1352819"/>
            <a:ext cx="2195914" cy="1009800"/>
          </a:xfrm>
          <a:prstGeom prst="rect">
            <a:avLst/>
          </a:prstGeom>
          <a:noFill/>
          <a:ln>
            <a:noFill/>
          </a:ln>
        </p:spPr>
      </p:pic>
      <p:pic>
        <p:nvPicPr>
          <p:cNvPr id="297" name="Google Shape;297;p6"/>
          <p:cNvPicPr preferRelativeResize="0"/>
          <p:nvPr/>
        </p:nvPicPr>
        <p:blipFill rotWithShape="1">
          <a:blip r:embed="rId8">
            <a:alphaModFix/>
          </a:blip>
          <a:srcRect b="0" l="0" r="0" t="0"/>
          <a:stretch/>
        </p:blipFill>
        <p:spPr>
          <a:xfrm>
            <a:off x="7250517" y="3854582"/>
            <a:ext cx="1886602" cy="1009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ab5ca525a2_0_10"/>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Validation Method</a:t>
            </a:r>
            <a:endParaRPr/>
          </a:p>
        </p:txBody>
      </p:sp>
      <p:sp>
        <p:nvSpPr>
          <p:cNvPr id="303" name="Google Shape;303;gab5ca525a2_0_10"/>
          <p:cNvSpPr txBox="1"/>
          <p:nvPr>
            <p:ph idx="1" type="body"/>
          </p:nvPr>
        </p:nvSpPr>
        <p:spPr>
          <a:xfrm>
            <a:off x="838200" y="5167200"/>
            <a:ext cx="10515600" cy="1009800"/>
          </a:xfrm>
          <a:prstGeom prst="rect">
            <a:avLst/>
          </a:prstGeom>
          <a:noFill/>
          <a:ln>
            <a:noFill/>
          </a:ln>
        </p:spPr>
        <p:txBody>
          <a:bodyPr anchorCtr="0" anchor="t" bIns="45700" lIns="91425" spcFirstLastPara="1" rIns="91425" wrap="square" tIns="45700">
            <a:noAutofit/>
          </a:bodyPr>
          <a:lstStyle/>
          <a:p>
            <a:pPr indent="-215900" lvl="0" marL="228600" rtl="0" algn="l">
              <a:lnSpc>
                <a:spcPct val="115000"/>
              </a:lnSpc>
              <a:spcBef>
                <a:spcPts val="0"/>
              </a:spcBef>
              <a:spcAft>
                <a:spcPts val="0"/>
              </a:spcAft>
              <a:buClr>
                <a:srgbClr val="292929"/>
              </a:buClr>
              <a:buSzPts val="2600"/>
              <a:buFont typeface="Arial"/>
              <a:buChar char="•"/>
            </a:pPr>
            <a:r>
              <a:rPr lang="en-US" sz="2600">
                <a:solidFill>
                  <a:srgbClr val="292929"/>
                </a:solidFill>
                <a:latin typeface="Arial"/>
                <a:ea typeface="Arial"/>
                <a:cs typeface="Arial"/>
                <a:sym typeface="Arial"/>
              </a:rPr>
              <a:t>F1 is used to seek the balance between precision and recall</a:t>
            </a:r>
            <a:endParaRPr sz="2600">
              <a:solidFill>
                <a:srgbClr val="292929"/>
              </a:solidFill>
              <a:latin typeface="Arial"/>
              <a:ea typeface="Arial"/>
              <a:cs typeface="Arial"/>
              <a:sym typeface="Arial"/>
            </a:endParaRPr>
          </a:p>
          <a:p>
            <a:pPr indent="-215900" lvl="0" marL="228600" rtl="0" algn="l">
              <a:lnSpc>
                <a:spcPct val="115000"/>
              </a:lnSpc>
              <a:spcBef>
                <a:spcPts val="0"/>
              </a:spcBef>
              <a:spcAft>
                <a:spcPts val="0"/>
              </a:spcAft>
              <a:buClr>
                <a:srgbClr val="292929"/>
              </a:buClr>
              <a:buSzPts val="2600"/>
              <a:buFont typeface="Arial"/>
              <a:buChar char="•"/>
            </a:pPr>
            <a:r>
              <a:rPr lang="en-US" sz="2600">
                <a:solidFill>
                  <a:srgbClr val="292929"/>
                </a:solidFill>
                <a:latin typeface="Arial"/>
                <a:ea typeface="Arial"/>
                <a:cs typeface="Arial"/>
                <a:sym typeface="Arial"/>
              </a:rPr>
              <a:t>Very useful when we have imbalanced classes</a:t>
            </a:r>
            <a:endParaRPr sz="2600">
              <a:solidFill>
                <a:srgbClr val="292929"/>
              </a:solidFill>
              <a:latin typeface="Arial"/>
              <a:ea typeface="Arial"/>
              <a:cs typeface="Arial"/>
              <a:sym typeface="Arial"/>
            </a:endParaRPr>
          </a:p>
          <a:p>
            <a:pPr indent="0" lvl="0" marL="457200" rtl="0" algn="l">
              <a:lnSpc>
                <a:spcPct val="115000"/>
              </a:lnSpc>
              <a:spcBef>
                <a:spcPts val="0"/>
              </a:spcBef>
              <a:spcAft>
                <a:spcPts val="0"/>
              </a:spcAft>
              <a:buSzPts val="1800"/>
              <a:buNone/>
            </a:pPr>
            <a:r>
              <a:t/>
            </a:r>
            <a:endParaRPr sz="2600">
              <a:solidFill>
                <a:srgbClr val="292929"/>
              </a:solidFill>
              <a:latin typeface="Arial"/>
              <a:ea typeface="Arial"/>
              <a:cs typeface="Arial"/>
              <a:sym typeface="Arial"/>
            </a:endParaRPr>
          </a:p>
        </p:txBody>
      </p:sp>
      <p:pic>
        <p:nvPicPr>
          <p:cNvPr descr="Indonesian" id="304" name="Google Shape;304;gab5ca525a2_0_10"/>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305" name="Google Shape;305;gab5ca525a2_0_10"/>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6" name="Google Shape;306;gab5ca525a2_0_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307" name="Google Shape;307;gab5ca525a2_0_10"/>
          <p:cNvPicPr preferRelativeResize="0"/>
          <p:nvPr/>
        </p:nvPicPr>
        <p:blipFill rotWithShape="1">
          <a:blip r:embed="rId4">
            <a:alphaModFix/>
          </a:blip>
          <a:srcRect b="0" l="0" r="0" t="0"/>
          <a:stretch/>
        </p:blipFill>
        <p:spPr>
          <a:xfrm>
            <a:off x="6541900" y="1783902"/>
            <a:ext cx="2349975" cy="1382700"/>
          </a:xfrm>
          <a:prstGeom prst="rect">
            <a:avLst/>
          </a:prstGeom>
          <a:noFill/>
          <a:ln>
            <a:noFill/>
          </a:ln>
        </p:spPr>
      </p:pic>
      <p:pic>
        <p:nvPicPr>
          <p:cNvPr id="308" name="Google Shape;308;gab5ca525a2_0_10"/>
          <p:cNvPicPr preferRelativeResize="0"/>
          <p:nvPr/>
        </p:nvPicPr>
        <p:blipFill rotWithShape="1">
          <a:blip r:embed="rId5">
            <a:alphaModFix/>
          </a:blip>
          <a:srcRect b="0" l="0" r="0" t="0"/>
          <a:stretch/>
        </p:blipFill>
        <p:spPr>
          <a:xfrm>
            <a:off x="1362750" y="3802923"/>
            <a:ext cx="4907272" cy="927600"/>
          </a:xfrm>
          <a:prstGeom prst="rect">
            <a:avLst/>
          </a:prstGeom>
          <a:noFill/>
          <a:ln>
            <a:noFill/>
          </a:ln>
        </p:spPr>
      </p:pic>
      <p:pic>
        <p:nvPicPr>
          <p:cNvPr id="309" name="Google Shape;309;gab5ca525a2_0_10"/>
          <p:cNvPicPr preferRelativeResize="0"/>
          <p:nvPr/>
        </p:nvPicPr>
        <p:blipFill rotWithShape="1">
          <a:blip r:embed="rId6">
            <a:alphaModFix/>
          </a:blip>
          <a:srcRect b="0" l="0" r="0" t="0"/>
          <a:stretch/>
        </p:blipFill>
        <p:spPr>
          <a:xfrm>
            <a:off x="6581175" y="3572680"/>
            <a:ext cx="2115725" cy="1270575"/>
          </a:xfrm>
          <a:prstGeom prst="rect">
            <a:avLst/>
          </a:prstGeom>
          <a:noFill/>
          <a:ln>
            <a:noFill/>
          </a:ln>
        </p:spPr>
      </p:pic>
      <p:pic>
        <p:nvPicPr>
          <p:cNvPr id="310" name="Google Shape;310;gab5ca525a2_0_10"/>
          <p:cNvPicPr preferRelativeResize="0"/>
          <p:nvPr/>
        </p:nvPicPr>
        <p:blipFill rotWithShape="1">
          <a:blip r:embed="rId7">
            <a:alphaModFix/>
          </a:blip>
          <a:srcRect b="0" l="0" r="0" t="0"/>
          <a:stretch/>
        </p:blipFill>
        <p:spPr>
          <a:xfrm>
            <a:off x="1362751" y="2355050"/>
            <a:ext cx="3676650" cy="1133475"/>
          </a:xfrm>
          <a:prstGeom prst="rect">
            <a:avLst/>
          </a:prstGeom>
          <a:noFill/>
          <a:ln>
            <a:noFill/>
          </a:ln>
        </p:spPr>
      </p:pic>
      <p:sp>
        <p:nvSpPr>
          <p:cNvPr id="311" name="Google Shape;311;gab5ca525a2_0_10"/>
          <p:cNvSpPr txBox="1"/>
          <p:nvPr/>
        </p:nvSpPr>
        <p:spPr>
          <a:xfrm>
            <a:off x="8946450" y="2232750"/>
            <a:ext cx="26670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How many selected items are relevant</a:t>
            </a:r>
            <a:endParaRPr b="0" i="0" sz="1400" u="none" cap="none" strike="noStrike">
              <a:solidFill>
                <a:srgbClr val="000000"/>
              </a:solidFill>
              <a:latin typeface="Calibri"/>
              <a:ea typeface="Calibri"/>
              <a:cs typeface="Calibri"/>
              <a:sym typeface="Calibri"/>
            </a:endParaRPr>
          </a:p>
        </p:txBody>
      </p:sp>
      <p:sp>
        <p:nvSpPr>
          <p:cNvPr id="312" name="Google Shape;312;gab5ca525a2_0_10"/>
          <p:cNvSpPr txBox="1"/>
          <p:nvPr/>
        </p:nvSpPr>
        <p:spPr>
          <a:xfrm>
            <a:off x="9008050" y="3796275"/>
            <a:ext cx="26670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How many relevant items are selected</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b4e2bacb39_0_91"/>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3600"/>
              <a:t>Paper - Experimental Setup - Simple Baseline</a:t>
            </a:r>
            <a:endParaRPr sz="3600"/>
          </a:p>
        </p:txBody>
      </p:sp>
      <p:sp>
        <p:nvSpPr>
          <p:cNvPr id="318" name="Google Shape;318;gb4e2bacb39_0_91"/>
          <p:cNvSpPr txBox="1"/>
          <p:nvPr>
            <p:ph idx="1" type="body"/>
          </p:nvPr>
        </p:nvSpPr>
        <p:spPr>
          <a:xfrm>
            <a:off x="838200" y="5166875"/>
            <a:ext cx="10515600" cy="10098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292929"/>
              </a:buClr>
              <a:buSzPts val="1400"/>
              <a:buFont typeface="Arial"/>
              <a:buChar char="•"/>
            </a:pPr>
            <a:r>
              <a:rPr lang="en-US" sz="2400">
                <a:solidFill>
                  <a:srgbClr val="292929"/>
                </a:solidFill>
                <a:latin typeface="Arial"/>
                <a:ea typeface="Arial"/>
                <a:cs typeface="Arial"/>
                <a:sym typeface="Arial"/>
              </a:rPr>
              <a:t>The mentioned setting referred from a paper.</a:t>
            </a:r>
            <a:endParaRPr>
              <a:solidFill>
                <a:srgbClr val="292929"/>
              </a:solidFill>
              <a:latin typeface="Arial"/>
              <a:ea typeface="Arial"/>
              <a:cs typeface="Arial"/>
              <a:sym typeface="Arial"/>
            </a:endParaRPr>
          </a:p>
        </p:txBody>
      </p:sp>
      <p:pic>
        <p:nvPicPr>
          <p:cNvPr descr="Indonesian" id="319" name="Google Shape;319;gb4e2bacb39_0_91"/>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320" name="Google Shape;320;gb4e2bacb39_0_91"/>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 name="Google Shape;321;gb4e2bacb39_0_9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322" name="Google Shape;322;gb4e2bacb39_0_91"/>
          <p:cNvGraphicFramePr/>
          <p:nvPr/>
        </p:nvGraphicFramePr>
        <p:xfrm>
          <a:off x="952500" y="1826450"/>
          <a:ext cx="3000000" cy="3000000"/>
        </p:xfrm>
        <a:graphic>
          <a:graphicData uri="http://schemas.openxmlformats.org/drawingml/2006/table">
            <a:tbl>
              <a:tblPr>
                <a:noFill/>
                <a:tableStyleId>{53F5B6B2-7AA4-442B-82E0-9CC89FBD86CD}</a:tableStyleId>
              </a:tblPr>
              <a:tblGrid>
                <a:gridCol w="1950150"/>
                <a:gridCol w="1950150"/>
                <a:gridCol w="1950150"/>
                <a:gridCol w="1950150"/>
                <a:gridCol w="1950150"/>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Parameters</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ResNet50</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ResNet101</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ResNet152</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 with caffe</a:t>
                      </a:r>
                      <a:endParaRPr b="1"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Batch Size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32</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Epoch Number</a:t>
                      </a:r>
                      <a:endParaRPr sz="1400" u="none" cap="none" strike="noStrike"/>
                    </a:p>
                  </a:txBody>
                  <a:tcPr marT="91425" marB="91425" marR="91425" marL="91425"/>
                </a:tc>
                <a:tc gridSpan="4">
                  <a:txBody>
                    <a:bodyPr/>
                    <a:lstStyle/>
                    <a:p>
                      <a:pPr indent="0" lvl="0" marL="0" marR="0" rtl="0" algn="ctr">
                        <a:lnSpc>
                          <a:spcPct val="100000"/>
                        </a:lnSpc>
                        <a:spcBef>
                          <a:spcPts val="0"/>
                        </a:spcBef>
                        <a:spcAft>
                          <a:spcPts val="0"/>
                        </a:spcAft>
                        <a:buClr>
                          <a:srgbClr val="000000"/>
                        </a:buClr>
                        <a:buSzPts val="1400"/>
                        <a:buFont typeface="Arial"/>
                        <a:buNone/>
                      </a:pPr>
                      <a:r>
                        <a:rPr lang="en-US"/>
                        <a:t>140</a:t>
                      </a:r>
                      <a:endParaRPr sz="1400" u="none" cap="none" strike="noStrike"/>
                    </a:p>
                  </a:txBody>
                  <a:tcPr marT="91425" marB="91425" marR="91425" marL="91425"/>
                </a:tc>
                <a:tc hMerge="1"/>
                <a:tc hMerge="1"/>
                <a:tc hMerge="1"/>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Learning Rate</a:t>
                      </a:r>
                      <a:endParaRPr sz="1400" u="none" cap="none" strike="noStrike"/>
                    </a:p>
                  </a:txBody>
                  <a:tcPr marT="91425" marB="91425" marR="91425" marL="91425"/>
                </a:tc>
                <a:tc gridSpan="4">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E=0-9 := 1e-4 / E=10-14 := 1e-5 / E=15-20 := 1e-6</a:t>
                      </a:r>
                      <a:endParaRPr sz="1400" u="none" cap="none" strike="noStrike"/>
                    </a:p>
                  </a:txBody>
                  <a:tcPr marT="91425" marB="91425" marR="91425" marL="91425"/>
                </a:tc>
                <a:tc hMerge="1"/>
                <a:tc hMerge="1"/>
                <a:tc hMerge="1"/>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Optimizer</a:t>
                      </a:r>
                      <a:endParaRPr sz="1400" u="none" cap="none" strike="noStrike"/>
                    </a:p>
                  </a:txBody>
                  <a:tcPr marT="91425" marB="91425" marR="91425" marL="91425"/>
                </a:tc>
                <a:tc gridSpan="4">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rPr>
                        <a:t>Adaptive Moment estimation (Adam)</a:t>
                      </a:r>
                      <a:endParaRPr sz="1400" u="none" cap="none" strike="noStrike"/>
                    </a:p>
                  </a:txBody>
                  <a:tcPr marT="91425" marB="91425" marR="91425" marL="91425"/>
                </a:tc>
                <a:tc hMerge="1"/>
                <a:tc hMerge="1"/>
                <a:tc hMerge="1"/>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Loss Function</a:t>
                      </a:r>
                      <a:endParaRPr sz="1400" u="none" cap="none" strike="noStrike"/>
                    </a:p>
                  </a:txBody>
                  <a:tcPr marT="91425" marB="91425" marR="91425" marL="91425"/>
                </a:tc>
                <a:tc gridSpan="4">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rPr>
                        <a:t>Joint MSE</a:t>
                      </a:r>
                      <a:endParaRPr sz="1400" u="none" cap="none" strike="noStrike"/>
                    </a:p>
                  </a:txBody>
                  <a:tcPr marT="91425" marB="91425" marR="91425" marL="91425"/>
                </a:tc>
                <a:tc hMerge="1"/>
                <a:tc hMerge="1"/>
                <a:tc hMerge="1"/>
              </a:tr>
              <a:tr h="396200">
                <a:tc>
                  <a:txBody>
                    <a:bodyPr/>
                    <a:lstStyle/>
                    <a:p>
                      <a:pPr indent="0" lvl="0" marL="0" marR="0" rtl="0" algn="l">
                        <a:lnSpc>
                          <a:spcPct val="100000"/>
                        </a:lnSpc>
                        <a:spcBef>
                          <a:spcPts val="0"/>
                        </a:spcBef>
                        <a:spcAft>
                          <a:spcPts val="0"/>
                        </a:spcAft>
                        <a:buNone/>
                      </a:pPr>
                      <a:r>
                        <a:rPr lang="en-US"/>
                        <a:t>Pretrained Model</a:t>
                      </a:r>
                      <a:endParaRPr sz="1400" u="none" cap="none" strike="noStrike"/>
                    </a:p>
                  </a:txBody>
                  <a:tcPr marT="91425" marB="91425" marR="91425" marL="91425"/>
                </a:tc>
                <a:tc gridSpan="4">
                  <a:txBody>
                    <a:bodyPr/>
                    <a:lstStyle/>
                    <a:p>
                      <a:pPr indent="0" lvl="0" marL="0" marR="0" rtl="0" algn="ctr">
                        <a:lnSpc>
                          <a:spcPct val="100000"/>
                        </a:lnSpc>
                        <a:spcBef>
                          <a:spcPts val="0"/>
                        </a:spcBef>
                        <a:spcAft>
                          <a:spcPts val="0"/>
                        </a:spcAft>
                        <a:buNone/>
                      </a:pPr>
                      <a:r>
                        <a:rPr lang="en-US">
                          <a:solidFill>
                            <a:schemeClr val="dk1"/>
                          </a:solidFill>
                        </a:rPr>
                        <a:t>No</a:t>
                      </a:r>
                      <a:endParaRPr sz="1400" u="none" cap="none" strike="noStrike">
                        <a:solidFill>
                          <a:schemeClr val="dk1"/>
                        </a:solidFill>
                      </a:endParaRPr>
                    </a:p>
                  </a:txBody>
                  <a:tcPr marT="91425" marB="91425" marR="91425" marL="91425"/>
                </a:tc>
                <a:tc hMerge="1"/>
                <a:tc hMerge="1"/>
                <a:tc hMerge="1"/>
              </a:tr>
            </a:tbl>
          </a:graphicData>
        </a:graphic>
      </p:graphicFrame>
      <p:sp>
        <p:nvSpPr>
          <p:cNvPr id="323" name="Google Shape;323;gb4e2bacb39_0_91"/>
          <p:cNvSpPr txBox="1"/>
          <p:nvPr>
            <p:ph idx="1" type="body"/>
          </p:nvPr>
        </p:nvSpPr>
        <p:spPr>
          <a:xfrm>
            <a:off x="952500" y="4680825"/>
            <a:ext cx="10515600" cy="532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800"/>
              <a:buNone/>
            </a:pPr>
            <a:r>
              <a:rPr lang="en-US" sz="1800" u="sng">
                <a:solidFill>
                  <a:srgbClr val="292929"/>
                </a:solidFill>
                <a:latin typeface="Times New Roman"/>
                <a:ea typeface="Times New Roman"/>
                <a:cs typeface="Times New Roman"/>
                <a:sym typeface="Times New Roman"/>
              </a:rPr>
              <a:t>Remark</a:t>
            </a:r>
            <a:r>
              <a:rPr lang="en-US" sz="1800">
                <a:solidFill>
                  <a:srgbClr val="292929"/>
                </a:solidFill>
                <a:latin typeface="Times New Roman"/>
                <a:ea typeface="Times New Roman"/>
                <a:cs typeface="Times New Roman"/>
                <a:sym typeface="Times New Roman"/>
              </a:rPr>
              <a:t> E = number of step in epochs</a:t>
            </a:r>
            <a:endParaRPr sz="2200">
              <a:solidFill>
                <a:srgbClr val="292929"/>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b53446fce4_0_2"/>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3600"/>
              <a:t>Our Testing - Experimental Setup - Simple Baseline</a:t>
            </a:r>
            <a:endParaRPr sz="3600"/>
          </a:p>
        </p:txBody>
      </p:sp>
      <p:sp>
        <p:nvSpPr>
          <p:cNvPr id="329" name="Google Shape;329;gb53446fce4_0_2"/>
          <p:cNvSpPr txBox="1"/>
          <p:nvPr>
            <p:ph idx="1" type="body"/>
          </p:nvPr>
        </p:nvSpPr>
        <p:spPr>
          <a:xfrm>
            <a:off x="838200" y="5166875"/>
            <a:ext cx="10515600" cy="10098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292929"/>
              </a:buClr>
              <a:buSzPts val="1400"/>
              <a:buFont typeface="Arial"/>
              <a:buChar char="•"/>
            </a:pPr>
            <a:r>
              <a:rPr lang="en-US" sz="2400">
                <a:solidFill>
                  <a:srgbClr val="292929"/>
                </a:solidFill>
                <a:latin typeface="Arial"/>
                <a:ea typeface="Arial"/>
                <a:cs typeface="Arial"/>
                <a:sym typeface="Arial"/>
              </a:rPr>
              <a:t>The model is trained by using pretrained model </a:t>
            </a:r>
            <a:endParaRPr sz="2400">
              <a:solidFill>
                <a:srgbClr val="292929"/>
              </a:solidFill>
              <a:latin typeface="Arial"/>
              <a:ea typeface="Arial"/>
              <a:cs typeface="Arial"/>
              <a:sym typeface="Arial"/>
            </a:endParaRPr>
          </a:p>
          <a:p>
            <a:pPr indent="-342900" lvl="0" marL="457200" rtl="0" algn="l">
              <a:lnSpc>
                <a:spcPct val="115000"/>
              </a:lnSpc>
              <a:spcBef>
                <a:spcPts val="0"/>
              </a:spcBef>
              <a:spcAft>
                <a:spcPts val="0"/>
              </a:spcAft>
              <a:buClr>
                <a:srgbClr val="292929"/>
              </a:buClr>
              <a:buSzPts val="1800"/>
              <a:buFont typeface="Arial"/>
              <a:buChar char="•"/>
            </a:pPr>
            <a:r>
              <a:rPr lang="en-US" sz="2400">
                <a:solidFill>
                  <a:srgbClr val="292929"/>
                </a:solidFill>
                <a:latin typeface="Arial"/>
                <a:ea typeface="Arial"/>
                <a:cs typeface="Arial"/>
                <a:sym typeface="Arial"/>
              </a:rPr>
              <a:t>Batch size is depending on the GPU</a:t>
            </a:r>
            <a:r>
              <a:rPr lang="en-US">
                <a:solidFill>
                  <a:srgbClr val="292929"/>
                </a:solidFill>
                <a:latin typeface="Arial"/>
                <a:ea typeface="Arial"/>
                <a:cs typeface="Arial"/>
                <a:sym typeface="Arial"/>
              </a:rPr>
              <a:t> </a:t>
            </a:r>
            <a:endParaRPr>
              <a:solidFill>
                <a:srgbClr val="292929"/>
              </a:solidFill>
              <a:latin typeface="Arial"/>
              <a:ea typeface="Arial"/>
              <a:cs typeface="Arial"/>
              <a:sym typeface="Arial"/>
            </a:endParaRPr>
          </a:p>
        </p:txBody>
      </p:sp>
      <p:pic>
        <p:nvPicPr>
          <p:cNvPr descr="Indonesian" id="330" name="Google Shape;330;gb53446fce4_0_2"/>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331" name="Google Shape;331;gb53446fce4_0_2"/>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 name="Google Shape;332;gb53446fce4_0_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333" name="Google Shape;333;gb53446fce4_0_2"/>
          <p:cNvGraphicFramePr/>
          <p:nvPr/>
        </p:nvGraphicFramePr>
        <p:xfrm>
          <a:off x="180875" y="1826450"/>
          <a:ext cx="3000000" cy="3000000"/>
        </p:xfrm>
        <a:graphic>
          <a:graphicData uri="http://schemas.openxmlformats.org/drawingml/2006/table">
            <a:tbl>
              <a:tblPr>
                <a:noFill/>
                <a:tableStyleId>{53F5B6B2-7AA4-442B-82E0-9CC89FBD86CD}</a:tableStyleId>
              </a:tblPr>
              <a:tblGrid>
                <a:gridCol w="1544475"/>
                <a:gridCol w="1371800"/>
                <a:gridCol w="1493925"/>
                <a:gridCol w="1492125"/>
                <a:gridCol w="1967200"/>
                <a:gridCol w="2016250"/>
                <a:gridCol w="2016250"/>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Parameters</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ResNet50</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ResNet101</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ResNet152</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None/>
                      </a:pPr>
                      <a:r>
                        <a:rPr b="1" lang="en-US"/>
                        <a:t>Resnet 50 - Caffe</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None/>
                      </a:pPr>
                      <a:r>
                        <a:rPr b="1" lang="en-US"/>
                        <a:t>Resmet 101 - Caffe</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a:t>
                      </a:r>
                      <a:r>
                        <a:rPr b="1" lang="en-US"/>
                        <a:t>152 - Caffe</a:t>
                      </a:r>
                      <a:endParaRPr b="1"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Batch Size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50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None/>
                      </a:pPr>
                      <a:r>
                        <a:rPr lang="en-US"/>
                        <a:t>32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None/>
                      </a:pPr>
                      <a:r>
                        <a:rPr lang="en-US"/>
                        <a:t>32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32</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Epoch Number</a:t>
                      </a:r>
                      <a:endParaRPr sz="1400" u="none" cap="none" strike="noStrike"/>
                    </a:p>
                  </a:txBody>
                  <a:tcPr marT="91425" marB="91425" marR="91425" marL="91425"/>
                </a:tc>
                <a:tc gridSpan="6">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20</a:t>
                      </a:r>
                      <a:endParaRPr sz="1400" u="none" cap="none" strike="noStrike"/>
                    </a:p>
                  </a:txBody>
                  <a:tcPr marT="91425" marB="91425" marR="91425" marL="91425"/>
                </a:tc>
                <a:tc hMerge="1"/>
                <a:tc hMerge="1"/>
                <a:tc hMerge="1"/>
                <a:tc hMerge="1"/>
                <a:tc hMerge="1"/>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Learning Rate</a:t>
                      </a:r>
                      <a:endParaRPr sz="1400" u="none" cap="none" strike="noStrike"/>
                    </a:p>
                  </a:txBody>
                  <a:tcPr marT="91425" marB="91425" marR="91425" marL="91425"/>
                </a:tc>
                <a:tc gridSpan="6">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0.001</a:t>
                      </a:r>
                      <a:endParaRPr sz="1400" u="none" cap="none" strike="noStrike"/>
                    </a:p>
                  </a:txBody>
                  <a:tcPr marT="91425" marB="91425" marR="91425" marL="91425"/>
                </a:tc>
                <a:tc hMerge="1"/>
                <a:tc hMerge="1"/>
                <a:tc hMerge="1"/>
                <a:tc hMerge="1"/>
                <a:tc hMerge="1"/>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Optimizer</a:t>
                      </a:r>
                      <a:endParaRPr sz="1400" u="none" cap="none" strike="noStrike"/>
                    </a:p>
                  </a:txBody>
                  <a:tcPr marT="91425" marB="91425" marR="91425" marL="91425"/>
                </a:tc>
                <a:tc gridSpan="6">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Adaptive Moment estimation (Adam)</a:t>
                      </a:r>
                      <a:endParaRPr sz="1400" u="none" cap="none" strike="noStrike"/>
                    </a:p>
                  </a:txBody>
                  <a:tcPr marT="91425" marB="91425" marR="91425" marL="91425"/>
                </a:tc>
                <a:tc hMerge="1"/>
                <a:tc hMerge="1"/>
                <a:tc hMerge="1"/>
                <a:tc hMerge="1"/>
                <a:tc hMerge="1"/>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Loss Function</a:t>
                      </a:r>
                      <a:endParaRPr sz="1400" u="none" cap="none" strike="noStrike"/>
                    </a:p>
                  </a:txBody>
                  <a:tcPr marT="91425" marB="91425" marR="91425" marL="91425"/>
                </a:tc>
                <a:tc gridSpan="6">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Joint MSE</a:t>
                      </a:r>
                      <a:endParaRPr sz="1400" u="none" cap="none" strike="noStrike"/>
                    </a:p>
                  </a:txBody>
                  <a:tcPr marT="91425" marB="91425" marR="91425" marL="91425"/>
                </a:tc>
                <a:tc hMerge="1"/>
                <a:tc hMerge="1"/>
                <a:tc hMerge="1"/>
                <a:tc hMerge="1"/>
                <a:tc hMerge="1"/>
              </a:tr>
              <a:tr h="396200">
                <a:tc>
                  <a:txBody>
                    <a:bodyPr/>
                    <a:lstStyle/>
                    <a:p>
                      <a:pPr indent="0" lvl="0" marL="0" marR="0" rtl="0" algn="l">
                        <a:lnSpc>
                          <a:spcPct val="100000"/>
                        </a:lnSpc>
                        <a:spcBef>
                          <a:spcPts val="0"/>
                        </a:spcBef>
                        <a:spcAft>
                          <a:spcPts val="0"/>
                        </a:spcAft>
                        <a:buNone/>
                      </a:pPr>
                      <a:r>
                        <a:rPr lang="en-US"/>
                        <a:t>Pretrained Model</a:t>
                      </a:r>
                      <a:endParaRPr sz="1400" u="none" cap="none" strike="noStrike"/>
                    </a:p>
                  </a:txBody>
                  <a:tcPr marT="91425" marB="91425" marR="91425" marL="91425"/>
                </a:tc>
                <a:tc gridSpan="6">
                  <a:txBody>
                    <a:bodyPr/>
                    <a:lstStyle/>
                    <a:p>
                      <a:pPr indent="0" lvl="0" marL="0" marR="0" rtl="0" algn="ctr">
                        <a:lnSpc>
                          <a:spcPct val="100000"/>
                        </a:lnSpc>
                        <a:spcBef>
                          <a:spcPts val="0"/>
                        </a:spcBef>
                        <a:spcAft>
                          <a:spcPts val="0"/>
                        </a:spcAft>
                        <a:buNone/>
                      </a:pPr>
                      <a:r>
                        <a:rPr lang="en-US"/>
                        <a:t>Yes</a:t>
                      </a:r>
                      <a:endParaRPr sz="1400" u="none" cap="none" strike="noStrike"/>
                    </a:p>
                  </a:txBody>
                  <a:tcPr marT="91425" marB="91425" marR="91425" marL="91425"/>
                </a:tc>
                <a:tc hMerge="1"/>
                <a:tc hMerge="1"/>
                <a:tc hMerge="1"/>
                <a:tc hMerge="1"/>
                <a:tc hMerge="1"/>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ab3d5db238_0_178"/>
          <p:cNvSpPr txBox="1"/>
          <p:nvPr>
            <p:ph type="title"/>
          </p:nvPr>
        </p:nvSpPr>
        <p:spPr>
          <a:xfrm>
            <a:off x="547125" y="681025"/>
            <a:ext cx="10806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Training Result - COCO 2017 (Simple Baseline)</a:t>
            </a:r>
            <a:endParaRPr/>
          </a:p>
        </p:txBody>
      </p:sp>
      <p:pic>
        <p:nvPicPr>
          <p:cNvPr descr="Indonesian" id="339" name="Google Shape;339;gab3d5db238_0_178"/>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340" name="Google Shape;340;gab3d5db238_0_178"/>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 name="Google Shape;341;gab3d5db238_0_17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342" name="Google Shape;342;gab3d5db238_0_178"/>
          <p:cNvGraphicFramePr/>
          <p:nvPr/>
        </p:nvGraphicFramePr>
        <p:xfrm>
          <a:off x="223425" y="1690825"/>
          <a:ext cx="3000000" cy="3000000"/>
        </p:xfrm>
        <a:graphic>
          <a:graphicData uri="http://schemas.openxmlformats.org/drawingml/2006/table">
            <a:tbl>
              <a:tblPr>
                <a:noFill/>
                <a:tableStyleId>{53F5B6B2-7AA4-442B-82E0-9CC89FBD86CD}</a:tableStyleId>
              </a:tblPr>
              <a:tblGrid>
                <a:gridCol w="3915050"/>
                <a:gridCol w="3915050"/>
                <a:gridCol w="3915050"/>
              </a:tblGrid>
              <a:tr h="4515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ResNet50</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ResNet101</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ResNet152</a:t>
                      </a:r>
                      <a:endParaRPr b="1" sz="1400" u="none" cap="none" strike="noStrike"/>
                    </a:p>
                  </a:txBody>
                  <a:tcPr marT="91425" marB="91425" marR="91425" marL="91425"/>
                </a:tc>
              </a:tr>
              <a:tr h="33975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343" name="Google Shape;343;gab3d5db238_0_178"/>
          <p:cNvPicPr preferRelativeResize="0"/>
          <p:nvPr/>
        </p:nvPicPr>
        <p:blipFill rotWithShape="1">
          <a:blip r:embed="rId4">
            <a:alphaModFix/>
          </a:blip>
          <a:srcRect b="0" l="0" r="0" t="0"/>
          <a:stretch/>
        </p:blipFill>
        <p:spPr>
          <a:xfrm>
            <a:off x="632150" y="2142400"/>
            <a:ext cx="3070636" cy="1791200"/>
          </a:xfrm>
          <a:prstGeom prst="rect">
            <a:avLst/>
          </a:prstGeom>
          <a:noFill/>
          <a:ln>
            <a:noFill/>
          </a:ln>
        </p:spPr>
      </p:pic>
      <p:pic>
        <p:nvPicPr>
          <p:cNvPr id="344" name="Google Shape;344;gab3d5db238_0_178"/>
          <p:cNvPicPr preferRelativeResize="0"/>
          <p:nvPr/>
        </p:nvPicPr>
        <p:blipFill rotWithShape="1">
          <a:blip r:embed="rId5">
            <a:alphaModFix/>
          </a:blip>
          <a:srcRect b="0" l="0" r="0" t="0"/>
          <a:stretch/>
        </p:blipFill>
        <p:spPr>
          <a:xfrm>
            <a:off x="632150" y="3991375"/>
            <a:ext cx="3070624" cy="1791193"/>
          </a:xfrm>
          <a:prstGeom prst="rect">
            <a:avLst/>
          </a:prstGeom>
          <a:noFill/>
          <a:ln>
            <a:noFill/>
          </a:ln>
        </p:spPr>
      </p:pic>
      <p:pic>
        <p:nvPicPr>
          <p:cNvPr id="345" name="Google Shape;345;gab3d5db238_0_178"/>
          <p:cNvPicPr preferRelativeResize="0"/>
          <p:nvPr/>
        </p:nvPicPr>
        <p:blipFill rotWithShape="1">
          <a:blip r:embed="rId6">
            <a:alphaModFix/>
          </a:blip>
          <a:srcRect b="0" l="0" r="0" t="0"/>
          <a:stretch/>
        </p:blipFill>
        <p:spPr>
          <a:xfrm>
            <a:off x="4118925" y="2418525"/>
            <a:ext cx="3934600" cy="2950950"/>
          </a:xfrm>
          <a:prstGeom prst="rect">
            <a:avLst/>
          </a:prstGeom>
          <a:noFill/>
          <a:ln>
            <a:noFill/>
          </a:ln>
        </p:spPr>
      </p:pic>
      <p:pic>
        <p:nvPicPr>
          <p:cNvPr id="346" name="Google Shape;346;gab3d5db238_0_178"/>
          <p:cNvPicPr preferRelativeResize="0"/>
          <p:nvPr/>
        </p:nvPicPr>
        <p:blipFill rotWithShape="1">
          <a:blip r:embed="rId7">
            <a:alphaModFix/>
          </a:blip>
          <a:srcRect b="0" l="0" r="0" t="0"/>
          <a:stretch/>
        </p:blipFill>
        <p:spPr>
          <a:xfrm>
            <a:off x="8063475" y="2491375"/>
            <a:ext cx="3837450" cy="2878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b4ee4f5661_1_12"/>
          <p:cNvSpPr txBox="1"/>
          <p:nvPr>
            <p:ph type="title"/>
          </p:nvPr>
        </p:nvSpPr>
        <p:spPr>
          <a:xfrm>
            <a:off x="547125" y="681025"/>
            <a:ext cx="10806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Training Result - COCO 2017 (Simple Baseline)</a:t>
            </a:r>
            <a:endParaRPr/>
          </a:p>
        </p:txBody>
      </p:sp>
      <p:pic>
        <p:nvPicPr>
          <p:cNvPr descr="Indonesian" id="352" name="Google Shape;352;gb4ee4f5661_1_12"/>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353" name="Google Shape;353;gb4ee4f5661_1_12"/>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gb4ee4f5661_1_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355" name="Google Shape;355;gb4ee4f5661_1_12"/>
          <p:cNvGraphicFramePr/>
          <p:nvPr/>
        </p:nvGraphicFramePr>
        <p:xfrm>
          <a:off x="223425" y="1690825"/>
          <a:ext cx="3000000" cy="3000000"/>
        </p:xfrm>
        <a:graphic>
          <a:graphicData uri="http://schemas.openxmlformats.org/drawingml/2006/table">
            <a:tbl>
              <a:tblPr>
                <a:noFill/>
                <a:tableStyleId>{53F5B6B2-7AA4-442B-82E0-9CC89FBD86CD}</a:tableStyleId>
              </a:tblPr>
              <a:tblGrid>
                <a:gridCol w="3915050"/>
                <a:gridCol w="3915050"/>
                <a:gridCol w="3915050"/>
              </a:tblGrid>
              <a:tr h="4515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ResNet50 using Caffe</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ResNet101 using Caffe</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ResNet152 using Caffe</a:t>
                      </a:r>
                      <a:endParaRPr b="1" sz="1400" u="none" cap="none" strike="noStrike"/>
                    </a:p>
                  </a:txBody>
                  <a:tcPr marT="91425" marB="91425" marR="91425" marL="91425"/>
                </a:tc>
              </a:tr>
              <a:tr h="33975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356" name="Google Shape;356;gb4ee4f5661_1_12"/>
          <p:cNvPicPr preferRelativeResize="0"/>
          <p:nvPr/>
        </p:nvPicPr>
        <p:blipFill rotWithShape="1">
          <a:blip r:embed="rId4">
            <a:alphaModFix/>
          </a:blip>
          <a:srcRect b="0" l="0" r="0" t="0"/>
          <a:stretch/>
        </p:blipFill>
        <p:spPr>
          <a:xfrm>
            <a:off x="223425" y="2509250"/>
            <a:ext cx="3915050" cy="2936287"/>
          </a:xfrm>
          <a:prstGeom prst="rect">
            <a:avLst/>
          </a:prstGeom>
          <a:noFill/>
          <a:ln>
            <a:noFill/>
          </a:ln>
        </p:spPr>
      </p:pic>
      <p:pic>
        <p:nvPicPr>
          <p:cNvPr id="357" name="Google Shape;357;gb4ee4f5661_1_12"/>
          <p:cNvPicPr preferRelativeResize="0"/>
          <p:nvPr/>
        </p:nvPicPr>
        <p:blipFill rotWithShape="1">
          <a:blip r:embed="rId5">
            <a:alphaModFix/>
          </a:blip>
          <a:srcRect b="0" l="0" r="0" t="0"/>
          <a:stretch/>
        </p:blipFill>
        <p:spPr>
          <a:xfrm>
            <a:off x="4138475" y="2509250"/>
            <a:ext cx="3915042" cy="2936275"/>
          </a:xfrm>
          <a:prstGeom prst="rect">
            <a:avLst/>
          </a:prstGeom>
          <a:noFill/>
          <a:ln>
            <a:noFill/>
          </a:ln>
        </p:spPr>
      </p:pic>
      <p:pic>
        <p:nvPicPr>
          <p:cNvPr id="358" name="Google Shape;358;gb4ee4f5661_1_12"/>
          <p:cNvPicPr preferRelativeResize="0"/>
          <p:nvPr/>
        </p:nvPicPr>
        <p:blipFill rotWithShape="1">
          <a:blip r:embed="rId6">
            <a:alphaModFix/>
          </a:blip>
          <a:srcRect b="0" l="0" r="0" t="0"/>
          <a:stretch/>
        </p:blipFill>
        <p:spPr>
          <a:xfrm>
            <a:off x="8053525" y="2509250"/>
            <a:ext cx="3915026" cy="2936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838200" y="681037"/>
            <a:ext cx="10515600" cy="10096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Content</a:t>
            </a:r>
            <a:endParaRPr/>
          </a:p>
        </p:txBody>
      </p:sp>
      <p:sp>
        <p:nvSpPr>
          <p:cNvPr id="94" name="Google Shape;94;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Clr>
                <a:schemeClr val="dk1"/>
              </a:buClr>
              <a:buSzPts val="2800"/>
              <a:buChar char="•"/>
            </a:pPr>
            <a:r>
              <a:rPr lang="en-US"/>
              <a:t>Recapitulation</a:t>
            </a:r>
            <a:endParaRPr/>
          </a:p>
          <a:p>
            <a:pPr indent="-228600" lvl="0" marL="228600" rtl="0" algn="l">
              <a:lnSpc>
                <a:spcPct val="90000"/>
              </a:lnSpc>
              <a:spcBef>
                <a:spcPts val="1000"/>
              </a:spcBef>
              <a:spcAft>
                <a:spcPts val="0"/>
              </a:spcAft>
              <a:buClr>
                <a:schemeClr val="dk1"/>
              </a:buClr>
              <a:buSzPts val="2800"/>
              <a:buChar char="•"/>
            </a:pPr>
            <a:r>
              <a:rPr lang="en-US"/>
              <a:t>Dataset</a:t>
            </a:r>
            <a:endParaRPr/>
          </a:p>
          <a:p>
            <a:pPr indent="-228600" lvl="0" marL="228600" rtl="0" algn="l">
              <a:lnSpc>
                <a:spcPct val="90000"/>
              </a:lnSpc>
              <a:spcBef>
                <a:spcPts val="1000"/>
              </a:spcBef>
              <a:spcAft>
                <a:spcPts val="0"/>
              </a:spcAft>
              <a:buClr>
                <a:schemeClr val="dk1"/>
              </a:buClr>
              <a:buSzPts val="2800"/>
              <a:buChar char="•"/>
            </a:pPr>
            <a:r>
              <a:rPr lang="en-US"/>
              <a:t>Net Architecture</a:t>
            </a:r>
            <a:endParaRPr/>
          </a:p>
          <a:p>
            <a:pPr indent="-228600" lvl="0" marL="228600" rtl="0" algn="l">
              <a:lnSpc>
                <a:spcPct val="90000"/>
              </a:lnSpc>
              <a:spcBef>
                <a:spcPts val="1000"/>
              </a:spcBef>
              <a:spcAft>
                <a:spcPts val="0"/>
              </a:spcAft>
              <a:buSzPts val="2800"/>
              <a:buChar char="•"/>
            </a:pPr>
            <a:r>
              <a:rPr lang="en-US"/>
              <a:t>Preprocessing data, Loss function &amp; Optimizer</a:t>
            </a:r>
            <a:endParaRPr/>
          </a:p>
          <a:p>
            <a:pPr indent="-228600" lvl="0" marL="228600" rtl="0" algn="l">
              <a:lnSpc>
                <a:spcPct val="90000"/>
              </a:lnSpc>
              <a:spcBef>
                <a:spcPts val="1000"/>
              </a:spcBef>
              <a:spcAft>
                <a:spcPts val="0"/>
              </a:spcAft>
              <a:buClr>
                <a:schemeClr val="dk1"/>
              </a:buClr>
              <a:buSzPts val="2800"/>
              <a:buChar char="•"/>
            </a:pPr>
            <a:r>
              <a:rPr lang="en-US"/>
              <a:t>Experimental Results</a:t>
            </a:r>
            <a:endParaRPr/>
          </a:p>
          <a:p>
            <a:pPr indent="-228600" lvl="0" marL="228600" rtl="0" algn="l">
              <a:lnSpc>
                <a:spcPct val="90000"/>
              </a:lnSpc>
              <a:spcBef>
                <a:spcPts val="1000"/>
              </a:spcBef>
              <a:spcAft>
                <a:spcPts val="0"/>
              </a:spcAft>
              <a:buClr>
                <a:schemeClr val="dk1"/>
              </a:buClr>
              <a:buSzPts val="2800"/>
              <a:buChar char="•"/>
            </a:pPr>
            <a:r>
              <a:rPr lang="en-US"/>
              <a:t>Conclusion and Future Works</a:t>
            </a:r>
            <a:endParaRPr/>
          </a:p>
          <a:p>
            <a:pPr indent="-228600" lvl="0" marL="228600" rtl="0" algn="l">
              <a:lnSpc>
                <a:spcPct val="90000"/>
              </a:lnSpc>
              <a:spcBef>
                <a:spcPts val="1000"/>
              </a:spcBef>
              <a:spcAft>
                <a:spcPts val="0"/>
              </a:spcAft>
              <a:buSzPts val="2800"/>
              <a:buChar char="•"/>
            </a:pPr>
            <a:r>
              <a:rPr lang="en-US"/>
              <a:t>Reference</a:t>
            </a:r>
            <a:endParaRPr/>
          </a:p>
        </p:txBody>
      </p:sp>
      <p:pic>
        <p:nvPicPr>
          <p:cNvPr descr="Indonesian" id="95" name="Google Shape;95;p2"/>
          <p:cNvPicPr preferRelativeResize="0"/>
          <p:nvPr/>
        </p:nvPicPr>
        <p:blipFill rotWithShape="1">
          <a:blip r:embed="rId3">
            <a:alphaModFix/>
          </a:blip>
          <a:srcRect b="0" l="0" r="0" t="0"/>
          <a:stretch/>
        </p:blipFill>
        <p:spPr>
          <a:xfrm>
            <a:off x="0" y="12699"/>
            <a:ext cx="2667000" cy="532705"/>
          </a:xfrm>
          <a:prstGeom prst="rect">
            <a:avLst/>
          </a:prstGeom>
          <a:noFill/>
          <a:ln>
            <a:noFill/>
          </a:ln>
        </p:spPr>
      </p:pic>
      <p:sp>
        <p:nvSpPr>
          <p:cNvPr id="96" name="Google Shape;96;p2"/>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 name="Google Shape;97;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b4ee4f5661_1_27"/>
          <p:cNvSpPr txBox="1"/>
          <p:nvPr>
            <p:ph type="title"/>
          </p:nvPr>
        </p:nvSpPr>
        <p:spPr>
          <a:xfrm>
            <a:off x="547125" y="681025"/>
            <a:ext cx="10806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Training Result - MPII (Simple Baseline)</a:t>
            </a:r>
            <a:endParaRPr/>
          </a:p>
        </p:txBody>
      </p:sp>
      <p:pic>
        <p:nvPicPr>
          <p:cNvPr descr="Indonesian" id="364" name="Google Shape;364;gb4ee4f5661_1_27"/>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365" name="Google Shape;365;gb4ee4f5661_1_27"/>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 name="Google Shape;366;gb4ee4f5661_1_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367" name="Google Shape;367;gb4ee4f5661_1_27"/>
          <p:cNvGraphicFramePr/>
          <p:nvPr/>
        </p:nvGraphicFramePr>
        <p:xfrm>
          <a:off x="223425" y="1690825"/>
          <a:ext cx="3000000" cy="3000000"/>
        </p:xfrm>
        <a:graphic>
          <a:graphicData uri="http://schemas.openxmlformats.org/drawingml/2006/table">
            <a:tbl>
              <a:tblPr>
                <a:noFill/>
                <a:tableStyleId>{53F5B6B2-7AA4-442B-82E0-9CC89FBD86CD}</a:tableStyleId>
              </a:tblPr>
              <a:tblGrid>
                <a:gridCol w="3915050"/>
                <a:gridCol w="3915050"/>
                <a:gridCol w="3915050"/>
              </a:tblGrid>
              <a:tr h="4515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ResNet50</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ResNet101</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ResNet152</a:t>
                      </a:r>
                      <a:endParaRPr b="1" sz="1400" u="none" cap="none" strike="noStrike"/>
                    </a:p>
                  </a:txBody>
                  <a:tcPr marT="91425" marB="91425" marR="91425" marL="91425"/>
                </a:tc>
              </a:tr>
              <a:tr h="33975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368" name="Google Shape;368;gb4ee4f5661_1_27"/>
          <p:cNvPicPr preferRelativeResize="0"/>
          <p:nvPr/>
        </p:nvPicPr>
        <p:blipFill rotWithShape="1">
          <a:blip r:embed="rId4">
            <a:alphaModFix/>
          </a:blip>
          <a:srcRect b="0" l="0" r="0" t="0"/>
          <a:stretch/>
        </p:blipFill>
        <p:spPr>
          <a:xfrm>
            <a:off x="8053525" y="2531050"/>
            <a:ext cx="3915050" cy="2936287"/>
          </a:xfrm>
          <a:prstGeom prst="rect">
            <a:avLst/>
          </a:prstGeom>
          <a:noFill/>
          <a:ln>
            <a:noFill/>
          </a:ln>
        </p:spPr>
      </p:pic>
      <p:pic>
        <p:nvPicPr>
          <p:cNvPr id="369" name="Google Shape;369;gb4ee4f5661_1_27"/>
          <p:cNvPicPr preferRelativeResize="0"/>
          <p:nvPr/>
        </p:nvPicPr>
        <p:blipFill rotWithShape="1">
          <a:blip r:embed="rId5">
            <a:alphaModFix/>
          </a:blip>
          <a:srcRect b="0" l="0" r="0" t="0"/>
          <a:stretch/>
        </p:blipFill>
        <p:spPr>
          <a:xfrm>
            <a:off x="4138476" y="2531038"/>
            <a:ext cx="3915050" cy="2936300"/>
          </a:xfrm>
          <a:prstGeom prst="rect">
            <a:avLst/>
          </a:prstGeom>
          <a:noFill/>
          <a:ln>
            <a:noFill/>
          </a:ln>
        </p:spPr>
      </p:pic>
      <p:pic>
        <p:nvPicPr>
          <p:cNvPr id="370" name="Google Shape;370;gb4ee4f5661_1_27"/>
          <p:cNvPicPr preferRelativeResize="0"/>
          <p:nvPr/>
        </p:nvPicPr>
        <p:blipFill rotWithShape="1">
          <a:blip r:embed="rId6">
            <a:alphaModFix/>
          </a:blip>
          <a:srcRect b="0" l="0" r="0" t="0"/>
          <a:stretch/>
        </p:blipFill>
        <p:spPr>
          <a:xfrm>
            <a:off x="223425" y="2531050"/>
            <a:ext cx="3915050" cy="29362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ab3d5db238_0_216"/>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Validation Result - COCO dataset</a:t>
            </a:r>
            <a:endParaRPr/>
          </a:p>
        </p:txBody>
      </p:sp>
      <p:sp>
        <p:nvSpPr>
          <p:cNvPr id="376" name="Google Shape;376;gab3d5db238_0_216"/>
          <p:cNvSpPr txBox="1"/>
          <p:nvPr>
            <p:ph idx="1" type="body"/>
          </p:nvPr>
        </p:nvSpPr>
        <p:spPr>
          <a:xfrm>
            <a:off x="904075" y="5766750"/>
            <a:ext cx="10515600" cy="589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292929"/>
              </a:buClr>
              <a:buSzPts val="2800"/>
              <a:buChar char="•"/>
            </a:pPr>
            <a:r>
              <a:rPr lang="en-US">
                <a:solidFill>
                  <a:srgbClr val="292929"/>
                </a:solidFill>
                <a:latin typeface="Arial"/>
                <a:ea typeface="Arial"/>
                <a:cs typeface="Arial"/>
                <a:sym typeface="Arial"/>
              </a:rPr>
              <a:t>Deeper network given better result</a:t>
            </a:r>
            <a:endParaRPr>
              <a:solidFill>
                <a:srgbClr val="292929"/>
              </a:solidFill>
              <a:latin typeface="Arial"/>
              <a:ea typeface="Arial"/>
              <a:cs typeface="Arial"/>
              <a:sym typeface="Arial"/>
            </a:endParaRPr>
          </a:p>
          <a:p>
            <a:pPr indent="0" lvl="0" marL="457200" rtl="0" algn="l">
              <a:lnSpc>
                <a:spcPct val="90000"/>
              </a:lnSpc>
              <a:spcBef>
                <a:spcPts val="0"/>
              </a:spcBef>
              <a:spcAft>
                <a:spcPts val="0"/>
              </a:spcAft>
              <a:buSzPts val="1800"/>
              <a:buNone/>
            </a:pPr>
            <a:r>
              <a:t/>
            </a:r>
            <a:endParaRPr>
              <a:solidFill>
                <a:srgbClr val="292929"/>
              </a:solidFill>
              <a:latin typeface="Arial"/>
              <a:ea typeface="Arial"/>
              <a:cs typeface="Arial"/>
              <a:sym typeface="Arial"/>
            </a:endParaRPr>
          </a:p>
        </p:txBody>
      </p:sp>
      <p:pic>
        <p:nvPicPr>
          <p:cNvPr descr="Indonesian" id="377" name="Google Shape;377;gab3d5db238_0_216"/>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378" name="Google Shape;378;gab3d5db238_0_216"/>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9" name="Google Shape;379;gab3d5db238_0_2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0" name="Google Shape;380;gab3d5db238_0_216"/>
          <p:cNvSpPr txBox="1"/>
          <p:nvPr/>
        </p:nvSpPr>
        <p:spPr>
          <a:xfrm>
            <a:off x="9435625" y="4807175"/>
            <a:ext cx="25212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1" name="Google Shape;381;gab3d5db238_0_216"/>
          <p:cNvSpPr txBox="1"/>
          <p:nvPr/>
        </p:nvSpPr>
        <p:spPr>
          <a:xfrm>
            <a:off x="9220125" y="5493550"/>
            <a:ext cx="26058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AP = Average Precision</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AR = Average Recall</a:t>
            </a:r>
            <a:endParaRPr b="0" i="0" sz="1400" u="none" cap="none" strike="noStrike">
              <a:solidFill>
                <a:srgbClr val="000000"/>
              </a:solidFill>
              <a:latin typeface="Calibri"/>
              <a:ea typeface="Calibri"/>
              <a:cs typeface="Calibri"/>
              <a:sym typeface="Calibri"/>
            </a:endParaRPr>
          </a:p>
        </p:txBody>
      </p:sp>
      <p:pic>
        <p:nvPicPr>
          <p:cNvPr id="382" name="Google Shape;382;gab3d5db238_0_216"/>
          <p:cNvPicPr preferRelativeResize="0"/>
          <p:nvPr/>
        </p:nvPicPr>
        <p:blipFill rotWithShape="1">
          <a:blip r:embed="rId4">
            <a:alphaModFix/>
          </a:blip>
          <a:srcRect b="0" l="0" r="0" t="0"/>
          <a:stretch/>
        </p:blipFill>
        <p:spPr>
          <a:xfrm>
            <a:off x="904075" y="1690825"/>
            <a:ext cx="8100400" cy="4725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b4ee4f5661_1_160"/>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Test Result - COCO dataset</a:t>
            </a:r>
            <a:endParaRPr/>
          </a:p>
        </p:txBody>
      </p:sp>
      <p:sp>
        <p:nvSpPr>
          <p:cNvPr id="388" name="Google Shape;388;gb4ee4f5661_1_160"/>
          <p:cNvSpPr txBox="1"/>
          <p:nvPr>
            <p:ph idx="1" type="body"/>
          </p:nvPr>
        </p:nvSpPr>
        <p:spPr>
          <a:xfrm>
            <a:off x="904075" y="5766750"/>
            <a:ext cx="10515600" cy="589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292929"/>
              </a:buClr>
              <a:buSzPts val="2800"/>
              <a:buChar char="•"/>
            </a:pPr>
            <a:r>
              <a:rPr lang="en-US">
                <a:solidFill>
                  <a:srgbClr val="292929"/>
                </a:solidFill>
                <a:latin typeface="Arial"/>
                <a:ea typeface="Arial"/>
                <a:cs typeface="Arial"/>
                <a:sym typeface="Arial"/>
              </a:rPr>
              <a:t>Deeper network given better result</a:t>
            </a:r>
            <a:endParaRPr>
              <a:solidFill>
                <a:srgbClr val="292929"/>
              </a:solidFill>
              <a:latin typeface="Arial"/>
              <a:ea typeface="Arial"/>
              <a:cs typeface="Arial"/>
              <a:sym typeface="Arial"/>
            </a:endParaRPr>
          </a:p>
          <a:p>
            <a:pPr indent="0" lvl="0" marL="457200" rtl="0" algn="l">
              <a:lnSpc>
                <a:spcPct val="90000"/>
              </a:lnSpc>
              <a:spcBef>
                <a:spcPts val="0"/>
              </a:spcBef>
              <a:spcAft>
                <a:spcPts val="0"/>
              </a:spcAft>
              <a:buSzPts val="1800"/>
              <a:buNone/>
            </a:pPr>
            <a:r>
              <a:t/>
            </a:r>
            <a:endParaRPr>
              <a:solidFill>
                <a:srgbClr val="292929"/>
              </a:solidFill>
              <a:latin typeface="Arial"/>
              <a:ea typeface="Arial"/>
              <a:cs typeface="Arial"/>
              <a:sym typeface="Arial"/>
            </a:endParaRPr>
          </a:p>
        </p:txBody>
      </p:sp>
      <p:pic>
        <p:nvPicPr>
          <p:cNvPr descr="Indonesian" id="389" name="Google Shape;389;gb4ee4f5661_1_160"/>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390" name="Google Shape;390;gb4ee4f5661_1_160"/>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1" name="Google Shape;391;gb4ee4f5661_1_16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92" name="Google Shape;392;gb4ee4f5661_1_160"/>
          <p:cNvSpPr txBox="1"/>
          <p:nvPr/>
        </p:nvSpPr>
        <p:spPr>
          <a:xfrm>
            <a:off x="9435625" y="4807175"/>
            <a:ext cx="25212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3" name="Google Shape;393;gb4ee4f5661_1_160"/>
          <p:cNvSpPr txBox="1"/>
          <p:nvPr/>
        </p:nvSpPr>
        <p:spPr>
          <a:xfrm>
            <a:off x="9220125" y="5493550"/>
            <a:ext cx="26058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AP = Average Precision</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AR = Average Recall</a:t>
            </a:r>
            <a:endParaRPr b="0" i="0" sz="1400" u="none" cap="none" strike="noStrike">
              <a:solidFill>
                <a:srgbClr val="000000"/>
              </a:solidFill>
              <a:latin typeface="Calibri"/>
              <a:ea typeface="Calibri"/>
              <a:cs typeface="Calibri"/>
              <a:sym typeface="Calibri"/>
            </a:endParaRPr>
          </a:p>
        </p:txBody>
      </p:sp>
      <p:pic>
        <p:nvPicPr>
          <p:cNvPr id="394" name="Google Shape;394;gb4ee4f5661_1_160"/>
          <p:cNvPicPr preferRelativeResize="0"/>
          <p:nvPr/>
        </p:nvPicPr>
        <p:blipFill rotWithShape="1">
          <a:blip r:embed="rId4">
            <a:alphaModFix/>
          </a:blip>
          <a:srcRect b="0" l="0" r="0" t="0"/>
          <a:stretch/>
        </p:blipFill>
        <p:spPr>
          <a:xfrm>
            <a:off x="838200" y="1555869"/>
            <a:ext cx="8381925" cy="48894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b5302e0d16_0_11"/>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Result - MPII dataset (8 - Stage Hourglass)</a:t>
            </a:r>
            <a:endParaRPr/>
          </a:p>
        </p:txBody>
      </p:sp>
      <p:sp>
        <p:nvSpPr>
          <p:cNvPr id="400" name="Google Shape;400;gb5302e0d16_0_11"/>
          <p:cNvSpPr txBox="1"/>
          <p:nvPr>
            <p:ph idx="1" type="body"/>
          </p:nvPr>
        </p:nvSpPr>
        <p:spPr>
          <a:xfrm>
            <a:off x="904075" y="5766750"/>
            <a:ext cx="10515600" cy="589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292929"/>
              </a:buClr>
              <a:buSzPts val="2800"/>
              <a:buChar char="•"/>
            </a:pPr>
            <a:r>
              <a:rPr lang="en-US">
                <a:solidFill>
                  <a:srgbClr val="292929"/>
                </a:solidFill>
                <a:latin typeface="Arial"/>
                <a:ea typeface="Arial"/>
                <a:cs typeface="Arial"/>
                <a:sym typeface="Arial"/>
              </a:rPr>
              <a:t>Deeper network given better result</a:t>
            </a:r>
            <a:endParaRPr>
              <a:solidFill>
                <a:srgbClr val="292929"/>
              </a:solidFill>
              <a:latin typeface="Arial"/>
              <a:ea typeface="Arial"/>
              <a:cs typeface="Arial"/>
              <a:sym typeface="Arial"/>
            </a:endParaRPr>
          </a:p>
          <a:p>
            <a:pPr indent="0" lvl="0" marL="457200" rtl="0" algn="l">
              <a:lnSpc>
                <a:spcPct val="90000"/>
              </a:lnSpc>
              <a:spcBef>
                <a:spcPts val="0"/>
              </a:spcBef>
              <a:spcAft>
                <a:spcPts val="0"/>
              </a:spcAft>
              <a:buSzPts val="1800"/>
              <a:buNone/>
            </a:pPr>
            <a:r>
              <a:t/>
            </a:r>
            <a:endParaRPr>
              <a:solidFill>
                <a:srgbClr val="292929"/>
              </a:solidFill>
              <a:latin typeface="Arial"/>
              <a:ea typeface="Arial"/>
              <a:cs typeface="Arial"/>
              <a:sym typeface="Arial"/>
            </a:endParaRPr>
          </a:p>
        </p:txBody>
      </p:sp>
      <p:pic>
        <p:nvPicPr>
          <p:cNvPr descr="Indonesian" id="401" name="Google Shape;401;gb5302e0d16_0_11"/>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402" name="Google Shape;402;gb5302e0d16_0_11"/>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3" name="Google Shape;403;gb5302e0d16_0_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4" name="Google Shape;404;gb5302e0d16_0_11"/>
          <p:cNvSpPr txBox="1"/>
          <p:nvPr/>
        </p:nvSpPr>
        <p:spPr>
          <a:xfrm>
            <a:off x="9435625" y="4807175"/>
            <a:ext cx="25212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5" name="Google Shape;405;gb5302e0d16_0_11"/>
          <p:cNvSpPr txBox="1"/>
          <p:nvPr/>
        </p:nvSpPr>
        <p:spPr>
          <a:xfrm>
            <a:off x="9220125" y="5493550"/>
            <a:ext cx="26058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AP = Average Precision</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AR = Average Recall</a:t>
            </a:r>
            <a:endParaRPr b="0" i="0" sz="1400" u="none" cap="none" strike="noStrike">
              <a:solidFill>
                <a:srgbClr val="000000"/>
              </a:solidFill>
              <a:latin typeface="Calibri"/>
              <a:ea typeface="Calibri"/>
              <a:cs typeface="Calibri"/>
              <a:sym typeface="Calibri"/>
            </a:endParaRPr>
          </a:p>
        </p:txBody>
      </p:sp>
      <p:pic>
        <p:nvPicPr>
          <p:cNvPr id="406" name="Google Shape;406;gb5302e0d16_0_11"/>
          <p:cNvPicPr preferRelativeResize="0"/>
          <p:nvPr/>
        </p:nvPicPr>
        <p:blipFill rotWithShape="1">
          <a:blip r:embed="rId4">
            <a:alphaModFix/>
          </a:blip>
          <a:srcRect b="0" l="0" r="0" t="0"/>
          <a:stretch/>
        </p:blipFill>
        <p:spPr>
          <a:xfrm>
            <a:off x="537700" y="1690819"/>
            <a:ext cx="8458200" cy="4933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ab3d5db238_0_196"/>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Validation Result</a:t>
            </a:r>
            <a:endParaRPr/>
          </a:p>
        </p:txBody>
      </p:sp>
      <p:pic>
        <p:nvPicPr>
          <p:cNvPr descr="Indonesian" id="412" name="Google Shape;412;gab3d5db238_0_196"/>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413" name="Google Shape;413;gab3d5db238_0_196"/>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4" name="Google Shape;414;gab3d5db238_0_19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15" name="Google Shape;415;gab3d5db238_0_196"/>
          <p:cNvPicPr preferRelativeResize="0"/>
          <p:nvPr/>
        </p:nvPicPr>
        <p:blipFill rotWithShape="1">
          <a:blip r:embed="rId4">
            <a:alphaModFix/>
          </a:blip>
          <a:srcRect b="25102" l="75420" r="0" t="49494"/>
          <a:stretch/>
        </p:blipFill>
        <p:spPr>
          <a:xfrm>
            <a:off x="728175" y="2586725"/>
            <a:ext cx="2743199" cy="1886440"/>
          </a:xfrm>
          <a:prstGeom prst="rect">
            <a:avLst/>
          </a:prstGeom>
          <a:noFill/>
          <a:ln>
            <a:noFill/>
          </a:ln>
        </p:spPr>
      </p:pic>
      <p:pic>
        <p:nvPicPr>
          <p:cNvPr id="416" name="Google Shape;416;gab3d5db238_0_196"/>
          <p:cNvPicPr preferRelativeResize="0"/>
          <p:nvPr/>
        </p:nvPicPr>
        <p:blipFill rotWithShape="1">
          <a:blip r:embed="rId5">
            <a:alphaModFix/>
          </a:blip>
          <a:srcRect b="24478" l="75330" r="0" t="50118"/>
          <a:stretch/>
        </p:blipFill>
        <p:spPr>
          <a:xfrm>
            <a:off x="4581688" y="2590163"/>
            <a:ext cx="2743199" cy="1879574"/>
          </a:xfrm>
          <a:prstGeom prst="rect">
            <a:avLst/>
          </a:prstGeom>
          <a:noFill/>
          <a:ln>
            <a:noFill/>
          </a:ln>
        </p:spPr>
      </p:pic>
      <p:pic>
        <p:nvPicPr>
          <p:cNvPr id="417" name="Google Shape;417;gab3d5db238_0_196"/>
          <p:cNvPicPr preferRelativeResize="0"/>
          <p:nvPr/>
        </p:nvPicPr>
        <p:blipFill rotWithShape="1">
          <a:blip r:embed="rId6">
            <a:alphaModFix/>
          </a:blip>
          <a:srcRect b="24478" l="75014" r="0" t="50118"/>
          <a:stretch/>
        </p:blipFill>
        <p:spPr>
          <a:xfrm>
            <a:off x="8435200" y="2602050"/>
            <a:ext cx="2743199" cy="1855795"/>
          </a:xfrm>
          <a:prstGeom prst="rect">
            <a:avLst/>
          </a:prstGeom>
          <a:noFill/>
          <a:ln>
            <a:noFill/>
          </a:ln>
        </p:spPr>
      </p:pic>
      <p:sp>
        <p:nvSpPr>
          <p:cNvPr id="418" name="Google Shape;418;gab3d5db238_0_196"/>
          <p:cNvSpPr txBox="1"/>
          <p:nvPr/>
        </p:nvSpPr>
        <p:spPr>
          <a:xfrm>
            <a:off x="1493013" y="4714000"/>
            <a:ext cx="1213500" cy="4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ResNet50</a:t>
            </a:r>
            <a:endParaRPr b="0" i="0" sz="1800" u="none" cap="none" strike="noStrike">
              <a:solidFill>
                <a:srgbClr val="000000"/>
              </a:solidFill>
              <a:latin typeface="Calibri"/>
              <a:ea typeface="Calibri"/>
              <a:cs typeface="Calibri"/>
              <a:sym typeface="Calibri"/>
            </a:endParaRPr>
          </a:p>
        </p:txBody>
      </p:sp>
      <p:sp>
        <p:nvSpPr>
          <p:cNvPr id="419" name="Google Shape;419;gab3d5db238_0_196"/>
          <p:cNvSpPr txBox="1"/>
          <p:nvPr/>
        </p:nvSpPr>
        <p:spPr>
          <a:xfrm>
            <a:off x="9334100" y="4713988"/>
            <a:ext cx="1213500" cy="42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ResNet152</a:t>
            </a:r>
            <a:endParaRPr b="0" i="0" sz="1800" u="none" cap="none" strike="noStrike">
              <a:solidFill>
                <a:srgbClr val="000000"/>
              </a:solidFill>
              <a:latin typeface="Calibri"/>
              <a:ea typeface="Calibri"/>
              <a:cs typeface="Calibri"/>
              <a:sym typeface="Calibri"/>
            </a:endParaRPr>
          </a:p>
        </p:txBody>
      </p:sp>
      <p:sp>
        <p:nvSpPr>
          <p:cNvPr id="420" name="Google Shape;420;gab3d5db238_0_196"/>
          <p:cNvSpPr txBox="1"/>
          <p:nvPr/>
        </p:nvSpPr>
        <p:spPr>
          <a:xfrm>
            <a:off x="5447888" y="4713988"/>
            <a:ext cx="1213500" cy="42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ResNet101</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b4ee4f5661_1_189"/>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Validation Result</a:t>
            </a:r>
            <a:endParaRPr/>
          </a:p>
        </p:txBody>
      </p:sp>
      <p:pic>
        <p:nvPicPr>
          <p:cNvPr descr="Indonesian" id="426" name="Google Shape;426;gb4ee4f5661_1_189"/>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427" name="Google Shape;427;gb4ee4f5661_1_189"/>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8" name="Google Shape;428;gb4ee4f5661_1_18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29" name="Google Shape;429;gb4ee4f5661_1_189"/>
          <p:cNvSpPr txBox="1"/>
          <p:nvPr/>
        </p:nvSpPr>
        <p:spPr>
          <a:xfrm>
            <a:off x="469720" y="4714000"/>
            <a:ext cx="3259800" cy="42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ResNet50 with Caffe</a:t>
            </a:r>
            <a:endParaRPr b="0" i="0" sz="1800" u="none" cap="none" strike="noStrike">
              <a:solidFill>
                <a:srgbClr val="000000"/>
              </a:solidFill>
              <a:latin typeface="Calibri"/>
              <a:ea typeface="Calibri"/>
              <a:cs typeface="Calibri"/>
              <a:sym typeface="Calibri"/>
            </a:endParaRPr>
          </a:p>
        </p:txBody>
      </p:sp>
      <p:sp>
        <p:nvSpPr>
          <p:cNvPr id="430" name="Google Shape;430;gb4ee4f5661_1_189"/>
          <p:cNvSpPr txBox="1"/>
          <p:nvPr/>
        </p:nvSpPr>
        <p:spPr>
          <a:xfrm>
            <a:off x="8254850" y="4714000"/>
            <a:ext cx="3556800" cy="42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ResNet152 with Caffe</a:t>
            </a:r>
            <a:endParaRPr b="0" i="0" sz="1800" u="none" cap="none" strike="noStrike">
              <a:solidFill>
                <a:srgbClr val="000000"/>
              </a:solidFill>
              <a:latin typeface="Calibri"/>
              <a:ea typeface="Calibri"/>
              <a:cs typeface="Calibri"/>
              <a:sym typeface="Calibri"/>
            </a:endParaRPr>
          </a:p>
        </p:txBody>
      </p:sp>
      <p:sp>
        <p:nvSpPr>
          <p:cNvPr id="431" name="Google Shape;431;gb4ee4f5661_1_189"/>
          <p:cNvSpPr txBox="1"/>
          <p:nvPr/>
        </p:nvSpPr>
        <p:spPr>
          <a:xfrm>
            <a:off x="4249019" y="4714000"/>
            <a:ext cx="3611400" cy="42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ResNet101 with Caffe</a:t>
            </a:r>
            <a:endParaRPr b="0" i="0" sz="1800" u="none" cap="none" strike="noStrike">
              <a:solidFill>
                <a:srgbClr val="000000"/>
              </a:solidFill>
              <a:latin typeface="Calibri"/>
              <a:ea typeface="Calibri"/>
              <a:cs typeface="Calibri"/>
              <a:sym typeface="Calibri"/>
            </a:endParaRPr>
          </a:p>
        </p:txBody>
      </p:sp>
      <p:pic>
        <p:nvPicPr>
          <p:cNvPr id="432" name="Google Shape;432;gb4ee4f5661_1_189"/>
          <p:cNvPicPr preferRelativeResize="0"/>
          <p:nvPr/>
        </p:nvPicPr>
        <p:blipFill rotWithShape="1">
          <a:blip r:embed="rId4">
            <a:alphaModFix/>
          </a:blip>
          <a:srcRect b="24809" l="74836" r="2599" t="49550"/>
          <a:stretch/>
        </p:blipFill>
        <p:spPr>
          <a:xfrm>
            <a:off x="4683125" y="2165300"/>
            <a:ext cx="2743199" cy="2074212"/>
          </a:xfrm>
          <a:prstGeom prst="rect">
            <a:avLst/>
          </a:prstGeom>
          <a:noFill/>
          <a:ln>
            <a:noFill/>
          </a:ln>
        </p:spPr>
      </p:pic>
      <p:pic>
        <p:nvPicPr>
          <p:cNvPr id="433" name="Google Shape;433;gb4ee4f5661_1_189"/>
          <p:cNvPicPr preferRelativeResize="0"/>
          <p:nvPr/>
        </p:nvPicPr>
        <p:blipFill rotWithShape="1">
          <a:blip r:embed="rId5">
            <a:alphaModFix/>
          </a:blip>
          <a:srcRect b="23690" l="74458" r="0" t="50111"/>
          <a:stretch/>
        </p:blipFill>
        <p:spPr>
          <a:xfrm>
            <a:off x="8661650" y="2301725"/>
            <a:ext cx="2743200" cy="1901072"/>
          </a:xfrm>
          <a:prstGeom prst="rect">
            <a:avLst/>
          </a:prstGeom>
          <a:noFill/>
          <a:ln>
            <a:noFill/>
          </a:ln>
        </p:spPr>
      </p:pic>
      <p:pic>
        <p:nvPicPr>
          <p:cNvPr id="434" name="Google Shape;434;gb4ee4f5661_1_189"/>
          <p:cNvPicPr preferRelativeResize="0"/>
          <p:nvPr/>
        </p:nvPicPr>
        <p:blipFill rotWithShape="1">
          <a:blip r:embed="rId6">
            <a:alphaModFix/>
          </a:blip>
          <a:srcRect b="0" l="24958" r="49302" t="0"/>
          <a:stretch/>
        </p:blipFill>
        <p:spPr>
          <a:xfrm>
            <a:off x="591524" y="2271913"/>
            <a:ext cx="3016201" cy="19606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b53df606d7_0_0"/>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Paper - Experimental Setup - HourGlass</a:t>
            </a:r>
            <a:endParaRPr/>
          </a:p>
        </p:txBody>
      </p:sp>
      <p:sp>
        <p:nvSpPr>
          <p:cNvPr id="440" name="Google Shape;440;gb53df606d7_0_0"/>
          <p:cNvSpPr txBox="1"/>
          <p:nvPr>
            <p:ph idx="1" type="body"/>
          </p:nvPr>
        </p:nvSpPr>
        <p:spPr>
          <a:xfrm>
            <a:off x="838200" y="5741675"/>
            <a:ext cx="10515600" cy="7527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292929"/>
              </a:buClr>
              <a:buSzPts val="1400"/>
              <a:buChar char="•"/>
            </a:pPr>
            <a:r>
              <a:rPr lang="en-US" sz="2400">
                <a:solidFill>
                  <a:srgbClr val="292929"/>
                </a:solidFill>
                <a:latin typeface="Arial"/>
                <a:ea typeface="Arial"/>
                <a:cs typeface="Arial"/>
                <a:sym typeface="Arial"/>
              </a:rPr>
              <a:t>The mentioned setting referred from a paper</a:t>
            </a:r>
            <a:endParaRPr sz="2400">
              <a:solidFill>
                <a:srgbClr val="292929"/>
              </a:solidFill>
              <a:latin typeface="Arial"/>
              <a:ea typeface="Arial"/>
              <a:cs typeface="Arial"/>
              <a:sym typeface="Arial"/>
            </a:endParaRPr>
          </a:p>
        </p:txBody>
      </p:sp>
      <p:pic>
        <p:nvPicPr>
          <p:cNvPr descr="Indonesian" id="441" name="Google Shape;441;gb53df606d7_0_0"/>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442" name="Google Shape;442;gb53df606d7_0_0"/>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3" name="Google Shape;443;gb53df606d7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444" name="Google Shape;444;gb53df606d7_0_0"/>
          <p:cNvGraphicFramePr/>
          <p:nvPr/>
        </p:nvGraphicFramePr>
        <p:xfrm>
          <a:off x="317850" y="2000625"/>
          <a:ext cx="3000000" cy="3000000"/>
        </p:xfrm>
        <a:graphic>
          <a:graphicData uri="http://schemas.openxmlformats.org/drawingml/2006/table">
            <a:tbl>
              <a:tblPr>
                <a:noFill/>
                <a:tableStyleId>{53F5B6B2-7AA4-442B-82E0-9CC89FBD86CD}</a:tableStyleId>
              </a:tblPr>
              <a:tblGrid>
                <a:gridCol w="2437700"/>
                <a:gridCol w="2437700"/>
              </a:tblGrid>
              <a:tr h="4901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Parameters</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8-stage HourGlass</a:t>
                      </a:r>
                      <a:endParaRPr b="1" sz="1400" u="none" cap="none" strike="noStrike"/>
                    </a:p>
                  </a:txBody>
                  <a:tcPr marT="91425" marB="91425" marR="91425" marL="91425"/>
                </a:tc>
              </a:tr>
              <a:tr h="490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Batch Size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6</a:t>
                      </a:r>
                      <a:endParaRPr sz="1400" u="none" cap="none" strike="noStrike"/>
                    </a:p>
                  </a:txBody>
                  <a:tcPr marT="91425" marB="91425" marR="91425" marL="91425"/>
                </a:tc>
              </a:tr>
              <a:tr h="490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Epochs / Iterations</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a:t>5</a:t>
                      </a:r>
                      <a:r>
                        <a:rPr lang="en-US" sz="1400" u="none" cap="none" strike="noStrike"/>
                        <a:t>00 / 8,000</a:t>
                      </a:r>
                      <a:endParaRPr sz="1400" u="none" cap="none" strike="noStrike"/>
                    </a:p>
                  </a:txBody>
                  <a:tcPr marT="91425" marB="91425" marR="91425" marL="91425"/>
                </a:tc>
              </a:tr>
              <a:tr h="490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Learning Rate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2.5e-4</a:t>
                      </a:r>
                      <a:endParaRPr sz="1400" u="none" cap="none" strike="noStrike"/>
                    </a:p>
                  </a:txBody>
                  <a:tcPr marT="91425" marB="91425" marR="91425" marL="91425"/>
                </a:tc>
              </a:tr>
              <a:tr h="490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Decay Rate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0.0002</a:t>
                      </a:r>
                      <a:endParaRPr sz="1400" u="none" cap="none" strike="noStrike"/>
                    </a:p>
                  </a:txBody>
                  <a:tcPr marT="91425" marB="91425" marR="91425" marL="91425"/>
                </a:tc>
              </a:tr>
              <a:tr h="490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Optimizer</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RMSprop</a:t>
                      </a:r>
                      <a:endParaRPr sz="1400" u="none" cap="none" strike="noStrike"/>
                    </a:p>
                  </a:txBody>
                  <a:tcPr marT="91425" marB="91425" marR="91425" marL="91425"/>
                </a:tc>
              </a:tr>
              <a:tr h="490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Loss Function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MSE</a:t>
                      </a:r>
                      <a:endParaRPr sz="1400" u="none" cap="none" strike="noStrike"/>
                    </a:p>
                  </a:txBody>
                  <a:tcPr marT="91425" marB="91425" marR="91425" marL="91425"/>
                </a:tc>
              </a:tr>
            </a:tbl>
          </a:graphicData>
        </a:graphic>
      </p:graphicFrame>
      <p:pic>
        <p:nvPicPr>
          <p:cNvPr id="445" name="Google Shape;445;gb53df606d7_0_0"/>
          <p:cNvPicPr preferRelativeResize="0"/>
          <p:nvPr/>
        </p:nvPicPr>
        <p:blipFill rotWithShape="1">
          <a:blip r:embed="rId4">
            <a:alphaModFix/>
          </a:blip>
          <a:srcRect b="0" l="0" r="0" t="0"/>
          <a:stretch/>
        </p:blipFill>
        <p:spPr>
          <a:xfrm>
            <a:off x="5498048" y="2000638"/>
            <a:ext cx="6693953" cy="3431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b4ee4f5661_0_0"/>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Our Testing - Experimental Setup - HourGlass</a:t>
            </a:r>
            <a:endParaRPr/>
          </a:p>
        </p:txBody>
      </p:sp>
      <p:sp>
        <p:nvSpPr>
          <p:cNvPr id="451" name="Google Shape;451;gb4ee4f5661_0_0"/>
          <p:cNvSpPr txBox="1"/>
          <p:nvPr>
            <p:ph idx="1" type="body"/>
          </p:nvPr>
        </p:nvSpPr>
        <p:spPr>
          <a:xfrm>
            <a:off x="838200" y="5471675"/>
            <a:ext cx="10515600" cy="10098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292929"/>
              </a:buClr>
              <a:buSzPts val="1400"/>
              <a:buFont typeface="Arial"/>
              <a:buChar char="•"/>
            </a:pPr>
            <a:r>
              <a:rPr lang="en-US" sz="2400">
                <a:solidFill>
                  <a:srgbClr val="292929"/>
                </a:solidFill>
                <a:latin typeface="Arial"/>
                <a:ea typeface="Arial"/>
                <a:cs typeface="Arial"/>
                <a:sym typeface="Arial"/>
              </a:rPr>
              <a:t>The model is trained by using pretrained model </a:t>
            </a:r>
            <a:endParaRPr sz="2400">
              <a:solidFill>
                <a:srgbClr val="292929"/>
              </a:solidFill>
              <a:latin typeface="Arial"/>
              <a:ea typeface="Arial"/>
              <a:cs typeface="Arial"/>
              <a:sym typeface="Arial"/>
            </a:endParaRPr>
          </a:p>
          <a:p>
            <a:pPr indent="-317500" lvl="0" marL="457200" rtl="0" algn="l">
              <a:lnSpc>
                <a:spcPct val="115000"/>
              </a:lnSpc>
              <a:spcBef>
                <a:spcPts val="0"/>
              </a:spcBef>
              <a:spcAft>
                <a:spcPts val="0"/>
              </a:spcAft>
              <a:buClr>
                <a:srgbClr val="292929"/>
              </a:buClr>
              <a:buSzPts val="1400"/>
              <a:buFont typeface="Arial"/>
              <a:buChar char="•"/>
            </a:pPr>
            <a:r>
              <a:rPr lang="en-US" sz="2400">
                <a:solidFill>
                  <a:srgbClr val="292929"/>
                </a:solidFill>
                <a:latin typeface="Arial"/>
                <a:ea typeface="Arial"/>
                <a:cs typeface="Arial"/>
                <a:sym typeface="Arial"/>
              </a:rPr>
              <a:t>Batch size is depending on the GPU </a:t>
            </a:r>
            <a:endParaRPr sz="2400">
              <a:solidFill>
                <a:srgbClr val="292929"/>
              </a:solidFill>
              <a:latin typeface="Arial"/>
              <a:ea typeface="Arial"/>
              <a:cs typeface="Arial"/>
              <a:sym typeface="Arial"/>
            </a:endParaRPr>
          </a:p>
        </p:txBody>
      </p:sp>
      <p:pic>
        <p:nvPicPr>
          <p:cNvPr descr="Indonesian" id="452" name="Google Shape;452;gb4ee4f5661_0_0"/>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453" name="Google Shape;453;gb4ee4f5661_0_0"/>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4" name="Google Shape;454;gb4ee4f5661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aphicFrame>
        <p:nvGraphicFramePr>
          <p:cNvPr id="455" name="Google Shape;455;gb4ee4f5661_0_0"/>
          <p:cNvGraphicFramePr/>
          <p:nvPr/>
        </p:nvGraphicFramePr>
        <p:xfrm>
          <a:off x="3658300" y="1865638"/>
          <a:ext cx="3000000" cy="3000000"/>
        </p:xfrm>
        <a:graphic>
          <a:graphicData uri="http://schemas.openxmlformats.org/drawingml/2006/table">
            <a:tbl>
              <a:tblPr>
                <a:noFill/>
                <a:tableStyleId>{53F5B6B2-7AA4-442B-82E0-9CC89FBD86CD}</a:tableStyleId>
              </a:tblPr>
              <a:tblGrid>
                <a:gridCol w="2437700"/>
                <a:gridCol w="2437700"/>
              </a:tblGrid>
              <a:tr h="4901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Parameters</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8-stage HourGlass</a:t>
                      </a:r>
                      <a:endParaRPr b="1" sz="1400" u="none" cap="none" strike="noStrike"/>
                    </a:p>
                  </a:txBody>
                  <a:tcPr marT="91425" marB="91425" marR="91425" marL="91425"/>
                </a:tc>
              </a:tr>
              <a:tr h="490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Batch Size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8</a:t>
                      </a:r>
                      <a:endParaRPr sz="1400" u="none" cap="none" strike="noStrike"/>
                    </a:p>
                  </a:txBody>
                  <a:tcPr marT="91425" marB="91425" marR="91425" marL="91425"/>
                </a:tc>
              </a:tr>
              <a:tr h="490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Epoch Number</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100</a:t>
                      </a:r>
                      <a:endParaRPr sz="1400" u="none" cap="none" strike="noStrike"/>
                    </a:p>
                  </a:txBody>
                  <a:tcPr marT="91425" marB="91425" marR="91425" marL="91425"/>
                </a:tc>
              </a:tr>
              <a:tr h="490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Learning Rate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0.001</a:t>
                      </a:r>
                      <a:endParaRPr sz="1400" u="none" cap="none" strike="noStrike"/>
                    </a:p>
                  </a:txBody>
                  <a:tcPr marT="91425" marB="91425" marR="91425" marL="91425"/>
                </a:tc>
              </a:tr>
              <a:tr h="490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Optimizer</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Adam</a:t>
                      </a:r>
                      <a:endParaRPr sz="1400" u="none" cap="none" strike="noStrike"/>
                    </a:p>
                  </a:txBody>
                  <a:tcPr marT="91425" marB="91425" marR="91425" marL="91425"/>
                </a:tc>
              </a:tr>
              <a:tr h="4901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Loss Function</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MSE</a:t>
                      </a:r>
                      <a:endParaRPr sz="1400" u="none" cap="none" strike="noStrike"/>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b4ee4f5661_1_41"/>
          <p:cNvSpPr txBox="1"/>
          <p:nvPr>
            <p:ph type="title"/>
          </p:nvPr>
        </p:nvSpPr>
        <p:spPr>
          <a:xfrm>
            <a:off x="547125" y="681025"/>
            <a:ext cx="10806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Training Result - MPII (Stacked Hourglass)</a:t>
            </a:r>
            <a:endParaRPr/>
          </a:p>
        </p:txBody>
      </p:sp>
      <p:pic>
        <p:nvPicPr>
          <p:cNvPr descr="Indonesian" id="461" name="Google Shape;461;gb4ee4f5661_1_41"/>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462" name="Google Shape;462;gb4ee4f5661_1_41"/>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3" name="Google Shape;463;gb4ee4f5661_1_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64" name="Google Shape;464;gb4ee4f5661_1_41"/>
          <p:cNvPicPr preferRelativeResize="0"/>
          <p:nvPr/>
        </p:nvPicPr>
        <p:blipFill rotWithShape="1">
          <a:blip r:embed="rId4">
            <a:alphaModFix/>
          </a:blip>
          <a:srcRect b="0" l="0" r="0" t="0"/>
          <a:stretch/>
        </p:blipFill>
        <p:spPr>
          <a:xfrm>
            <a:off x="3036150" y="1690825"/>
            <a:ext cx="5381650" cy="3759050"/>
          </a:xfrm>
          <a:prstGeom prst="rect">
            <a:avLst/>
          </a:prstGeom>
          <a:noFill/>
          <a:ln>
            <a:noFill/>
          </a:ln>
        </p:spPr>
      </p:pic>
      <p:sp>
        <p:nvSpPr>
          <p:cNvPr id="465" name="Google Shape;465;gb4ee4f5661_1_41"/>
          <p:cNvSpPr txBox="1"/>
          <p:nvPr/>
        </p:nvSpPr>
        <p:spPr>
          <a:xfrm>
            <a:off x="1150850" y="5509050"/>
            <a:ext cx="9410700" cy="10467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00000"/>
              </a:lnSpc>
              <a:spcBef>
                <a:spcPts val="0"/>
              </a:spcBef>
              <a:spcAft>
                <a:spcPts val="0"/>
              </a:spcAft>
              <a:buClr>
                <a:srgbClr val="000000"/>
              </a:buClr>
              <a:buSzPts val="2800"/>
              <a:buFont typeface="Calibri"/>
              <a:buChar char="-"/>
            </a:pPr>
            <a:r>
              <a:rPr b="0" i="0" lang="en-US" sz="2800" u="none" cap="none" strike="noStrike">
                <a:solidFill>
                  <a:srgbClr val="000000"/>
                </a:solidFill>
                <a:latin typeface="Calibri"/>
                <a:ea typeface="Calibri"/>
                <a:cs typeface="Calibri"/>
                <a:sym typeface="Calibri"/>
              </a:rPr>
              <a:t>Obtained Average Precision (AP) 0.5905 (for test) and 0.7622 (for validation)</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gb4ee4f5661_1_173"/>
          <p:cNvSpPr txBox="1"/>
          <p:nvPr>
            <p:ph type="title"/>
          </p:nvPr>
        </p:nvSpPr>
        <p:spPr>
          <a:xfrm>
            <a:off x="547125" y="681025"/>
            <a:ext cx="10806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Results Comparison</a:t>
            </a:r>
            <a:endParaRPr/>
          </a:p>
        </p:txBody>
      </p:sp>
      <p:pic>
        <p:nvPicPr>
          <p:cNvPr descr="Indonesian" id="471" name="Google Shape;471;gb4ee4f5661_1_173"/>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472" name="Google Shape;472;gb4ee4f5661_1_173"/>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gb4ee4f5661_1_1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74" name="Google Shape;474;gb4ee4f5661_1_173"/>
          <p:cNvPicPr preferRelativeResize="0"/>
          <p:nvPr/>
        </p:nvPicPr>
        <p:blipFill rotWithShape="1">
          <a:blip r:embed="rId4">
            <a:alphaModFix/>
          </a:blip>
          <a:srcRect b="0" l="0" r="0" t="0"/>
          <a:stretch/>
        </p:blipFill>
        <p:spPr>
          <a:xfrm>
            <a:off x="2549150" y="1690831"/>
            <a:ext cx="8617694" cy="5021225"/>
          </a:xfrm>
          <a:prstGeom prst="rect">
            <a:avLst/>
          </a:prstGeom>
          <a:noFill/>
          <a:ln>
            <a:noFill/>
          </a:ln>
        </p:spPr>
      </p:pic>
      <p:sp>
        <p:nvSpPr>
          <p:cNvPr id="475" name="Google Shape;475;gb4ee4f5661_1_173"/>
          <p:cNvSpPr txBox="1"/>
          <p:nvPr>
            <p:ph type="title"/>
          </p:nvPr>
        </p:nvSpPr>
        <p:spPr>
          <a:xfrm>
            <a:off x="205725" y="2396950"/>
            <a:ext cx="1923000" cy="608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US" sz="2800">
                <a:latin typeface="Times New Roman"/>
                <a:ea typeface="Times New Roman"/>
                <a:cs typeface="Times New Roman"/>
                <a:sym typeface="Times New Roman"/>
              </a:rPr>
              <a:t>Paper result</a:t>
            </a:r>
            <a:endParaRPr sz="2800">
              <a:latin typeface="Times New Roman"/>
              <a:ea typeface="Times New Roman"/>
              <a:cs typeface="Times New Roman"/>
              <a:sym typeface="Times New Roman"/>
            </a:endParaRPr>
          </a:p>
        </p:txBody>
      </p:sp>
      <p:sp>
        <p:nvSpPr>
          <p:cNvPr id="476" name="Google Shape;476;gb4ee4f5661_1_173"/>
          <p:cNvSpPr txBox="1"/>
          <p:nvPr>
            <p:ph type="title"/>
          </p:nvPr>
        </p:nvSpPr>
        <p:spPr>
          <a:xfrm>
            <a:off x="228600" y="4759775"/>
            <a:ext cx="1923000" cy="608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US" sz="2800">
                <a:latin typeface="Times New Roman"/>
                <a:ea typeface="Times New Roman"/>
                <a:cs typeface="Times New Roman"/>
                <a:sym typeface="Times New Roman"/>
              </a:rPr>
              <a:t>Our result</a:t>
            </a:r>
            <a:endParaRPr sz="28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descr="Indonesian" id="102" name="Google Shape;102;gab3d5db238_0_17"/>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103" name="Google Shape;103;gab3d5db238_0_17"/>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4" name="Google Shape;104;gab3d5db238_0_17"/>
          <p:cNvPicPr preferRelativeResize="0"/>
          <p:nvPr/>
        </p:nvPicPr>
        <p:blipFill rotWithShape="1">
          <a:blip r:embed="rId4">
            <a:alphaModFix/>
          </a:blip>
          <a:srcRect b="0" l="0" r="0" t="0"/>
          <a:stretch/>
        </p:blipFill>
        <p:spPr>
          <a:xfrm>
            <a:off x="240700" y="1578475"/>
            <a:ext cx="8208800" cy="5142975"/>
          </a:xfrm>
          <a:prstGeom prst="rect">
            <a:avLst/>
          </a:prstGeom>
          <a:noFill/>
          <a:ln>
            <a:noFill/>
          </a:ln>
        </p:spPr>
      </p:pic>
      <p:sp>
        <p:nvSpPr>
          <p:cNvPr id="105" name="Google Shape;105;gab3d5db238_0_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06" name="Google Shape;106;gab3d5db238_0_17"/>
          <p:cNvSpPr txBox="1"/>
          <p:nvPr>
            <p:ph type="title"/>
          </p:nvPr>
        </p:nvSpPr>
        <p:spPr>
          <a:xfrm>
            <a:off x="649175" y="681025"/>
            <a:ext cx="10704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Recap: Human Pose Estimation</a:t>
            </a:r>
            <a:endParaRPr/>
          </a:p>
        </p:txBody>
      </p:sp>
      <p:pic>
        <p:nvPicPr>
          <p:cNvPr descr="Deep Learning based Human Pose Estimation using OpenCV | Learn OpenCV" id="107" name="Google Shape;107;gab3d5db238_0_17"/>
          <p:cNvPicPr preferRelativeResize="0"/>
          <p:nvPr/>
        </p:nvPicPr>
        <p:blipFill rotWithShape="1">
          <a:blip r:embed="rId5">
            <a:alphaModFix/>
          </a:blip>
          <a:srcRect b="0" l="0" r="0" t="0"/>
          <a:stretch/>
        </p:blipFill>
        <p:spPr>
          <a:xfrm>
            <a:off x="10311438" y="2184550"/>
            <a:ext cx="1381125" cy="2076450"/>
          </a:xfrm>
          <a:prstGeom prst="rect">
            <a:avLst/>
          </a:prstGeom>
          <a:noFill/>
          <a:ln>
            <a:noFill/>
          </a:ln>
        </p:spPr>
      </p:pic>
      <p:pic>
        <p:nvPicPr>
          <p:cNvPr descr="An Overview of Human Pose Estimation with Deep Learning - BeyondMinds" id="108" name="Google Shape;108;gab3d5db238_0_17"/>
          <p:cNvPicPr preferRelativeResize="0"/>
          <p:nvPr/>
        </p:nvPicPr>
        <p:blipFill rotWithShape="1">
          <a:blip r:embed="rId6">
            <a:alphaModFix/>
          </a:blip>
          <a:srcRect b="0" l="0" r="0" t="0"/>
          <a:stretch/>
        </p:blipFill>
        <p:spPr>
          <a:xfrm>
            <a:off x="7366950" y="3520151"/>
            <a:ext cx="3236775" cy="1726275"/>
          </a:xfrm>
          <a:prstGeom prst="rect">
            <a:avLst/>
          </a:prstGeom>
          <a:noFill/>
          <a:ln>
            <a:noFill/>
          </a:ln>
        </p:spPr>
      </p:pic>
      <p:pic>
        <p:nvPicPr>
          <p:cNvPr descr="arXiv:2001.05097v1 [cs.CV] 15 Jan 2020" id="109" name="Google Shape;109;gab3d5db238_0_17"/>
          <p:cNvPicPr preferRelativeResize="0"/>
          <p:nvPr/>
        </p:nvPicPr>
        <p:blipFill rotWithShape="1">
          <a:blip r:embed="rId7">
            <a:alphaModFix/>
          </a:blip>
          <a:srcRect b="0" l="0" r="0" t="0"/>
          <a:stretch/>
        </p:blipFill>
        <p:spPr>
          <a:xfrm>
            <a:off x="8952900" y="4574150"/>
            <a:ext cx="2266950" cy="2019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ab5ca525a2_0_17"/>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Conclusion</a:t>
            </a:r>
            <a:endParaRPr/>
          </a:p>
        </p:txBody>
      </p:sp>
      <p:sp>
        <p:nvSpPr>
          <p:cNvPr id="482" name="Google Shape;482;gab5ca525a2_0_17"/>
          <p:cNvSpPr txBox="1"/>
          <p:nvPr>
            <p:ph idx="1" type="body"/>
          </p:nvPr>
        </p:nvSpPr>
        <p:spPr>
          <a:xfrm>
            <a:off x="838200" y="1690825"/>
            <a:ext cx="10515600" cy="45045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292929"/>
              </a:buClr>
              <a:buSzPts val="1400"/>
              <a:buFont typeface="Arial"/>
              <a:buChar char="•"/>
            </a:pPr>
            <a:r>
              <a:rPr lang="en-US" sz="2400">
                <a:solidFill>
                  <a:srgbClr val="292929"/>
                </a:solidFill>
                <a:latin typeface="Arial"/>
                <a:ea typeface="Arial"/>
                <a:cs typeface="Arial"/>
                <a:sym typeface="Arial"/>
              </a:rPr>
              <a:t>The result shows that simple baseline give better result</a:t>
            </a:r>
            <a:endParaRPr sz="2400">
              <a:solidFill>
                <a:srgbClr val="292929"/>
              </a:solidFill>
              <a:latin typeface="Arial"/>
              <a:ea typeface="Arial"/>
              <a:cs typeface="Arial"/>
              <a:sym typeface="Arial"/>
            </a:endParaRPr>
          </a:p>
          <a:p>
            <a:pPr indent="-317500" lvl="0" marL="457200" rtl="0" algn="l">
              <a:lnSpc>
                <a:spcPct val="115000"/>
              </a:lnSpc>
              <a:spcBef>
                <a:spcPts val="0"/>
              </a:spcBef>
              <a:spcAft>
                <a:spcPts val="0"/>
              </a:spcAft>
              <a:buClr>
                <a:srgbClr val="292929"/>
              </a:buClr>
              <a:buSzPts val="1400"/>
              <a:buFont typeface="Arial"/>
              <a:buChar char="•"/>
            </a:pPr>
            <a:r>
              <a:rPr lang="en-US" sz="2400">
                <a:solidFill>
                  <a:srgbClr val="292929"/>
                </a:solidFill>
                <a:latin typeface="Arial"/>
                <a:ea typeface="Arial"/>
                <a:cs typeface="Arial"/>
                <a:sym typeface="Arial"/>
              </a:rPr>
              <a:t>The Stacked Hourglass net can make more accuracy when stacking network.</a:t>
            </a:r>
            <a:endParaRPr sz="2400">
              <a:solidFill>
                <a:srgbClr val="292929"/>
              </a:solidFill>
              <a:latin typeface="Arial"/>
              <a:ea typeface="Arial"/>
              <a:cs typeface="Arial"/>
              <a:sym typeface="Arial"/>
            </a:endParaRPr>
          </a:p>
          <a:p>
            <a:pPr indent="-317500" lvl="0" marL="457200" rtl="0" algn="l">
              <a:lnSpc>
                <a:spcPct val="115000"/>
              </a:lnSpc>
              <a:spcBef>
                <a:spcPts val="0"/>
              </a:spcBef>
              <a:spcAft>
                <a:spcPts val="0"/>
              </a:spcAft>
              <a:buClr>
                <a:srgbClr val="292929"/>
              </a:buClr>
              <a:buSzPts val="1400"/>
              <a:buFont typeface="Arial"/>
              <a:buChar char="•"/>
            </a:pPr>
            <a:r>
              <a:rPr lang="en-US" sz="2400">
                <a:solidFill>
                  <a:srgbClr val="292929"/>
                </a:solidFill>
                <a:latin typeface="Arial"/>
                <a:ea typeface="Arial"/>
                <a:cs typeface="Arial"/>
                <a:sym typeface="Arial"/>
              </a:rPr>
              <a:t>This HG network is quite complexity rather than Simple Baselines since there are split out two times from residual block i.e. 1st time to retain weight by natural residual block. and 2nd time to produce heatmaps</a:t>
            </a:r>
            <a:endParaRPr sz="2400">
              <a:solidFill>
                <a:srgbClr val="292929"/>
              </a:solidFill>
              <a:latin typeface="Arial"/>
              <a:ea typeface="Arial"/>
              <a:cs typeface="Arial"/>
              <a:sym typeface="Arial"/>
            </a:endParaRPr>
          </a:p>
        </p:txBody>
      </p:sp>
      <p:pic>
        <p:nvPicPr>
          <p:cNvPr descr="Indonesian" id="483" name="Google Shape;483;gab5ca525a2_0_17"/>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484" name="Google Shape;484;gab5ca525a2_0_17"/>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5" name="Google Shape;485;gab5ca525a2_0_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ab5ca525a2_0_31"/>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Reference</a:t>
            </a:r>
            <a:endParaRPr/>
          </a:p>
        </p:txBody>
      </p:sp>
      <p:sp>
        <p:nvSpPr>
          <p:cNvPr id="491" name="Google Shape;491;gab5ca525a2_0_31"/>
          <p:cNvSpPr txBox="1"/>
          <p:nvPr>
            <p:ph idx="1" type="body"/>
          </p:nvPr>
        </p:nvSpPr>
        <p:spPr>
          <a:xfrm>
            <a:off x="838200" y="1690825"/>
            <a:ext cx="10515600" cy="4485900"/>
          </a:xfrm>
          <a:prstGeom prst="rect">
            <a:avLst/>
          </a:prstGeom>
          <a:noFill/>
          <a:ln>
            <a:noFill/>
          </a:ln>
        </p:spPr>
        <p:txBody>
          <a:bodyPr anchorCtr="0" anchor="t" bIns="45700" lIns="91425" spcFirstLastPara="1" rIns="91425" wrap="square" tIns="45700">
            <a:noAutofit/>
          </a:bodyPr>
          <a:lstStyle/>
          <a:p>
            <a:pPr indent="-177800" lvl="0" marL="228600" rtl="0" algn="l">
              <a:lnSpc>
                <a:spcPct val="115000"/>
              </a:lnSpc>
              <a:spcBef>
                <a:spcPts val="0"/>
              </a:spcBef>
              <a:spcAft>
                <a:spcPts val="0"/>
              </a:spcAft>
              <a:buClr>
                <a:srgbClr val="292929"/>
              </a:buClr>
              <a:buSzPts val="2000"/>
              <a:buFont typeface="Times New Roman"/>
              <a:buChar char="•"/>
            </a:pPr>
            <a:r>
              <a:rPr lang="en-US" sz="2000">
                <a:latin typeface="Times New Roman"/>
                <a:ea typeface="Times New Roman"/>
                <a:cs typeface="Times New Roman"/>
                <a:sym typeface="Times New Roman"/>
              </a:rPr>
              <a:t>Bin Xiao et al., “Simple Baselines for Human Pose Estimation and Tracking”, in</a:t>
            </a:r>
            <a:r>
              <a:rPr i="1" lang="en-US" sz="2000">
                <a:latin typeface="Times New Roman"/>
                <a:ea typeface="Times New Roman"/>
                <a:cs typeface="Times New Roman"/>
                <a:sym typeface="Times New Roman"/>
              </a:rPr>
              <a:t> ECCV 2018, </a:t>
            </a:r>
            <a:r>
              <a:rPr lang="en-US" sz="2000">
                <a:latin typeface="Times New Roman"/>
                <a:ea typeface="Times New Roman"/>
                <a:cs typeface="Times New Roman"/>
                <a:sym typeface="Times New Roman"/>
              </a:rPr>
              <a:t>DOI: </a:t>
            </a:r>
            <a:r>
              <a:rPr lang="en-US" sz="2000" u="sng">
                <a:solidFill>
                  <a:schemeClr val="hlink"/>
                </a:solidFill>
                <a:latin typeface="Times New Roman"/>
                <a:ea typeface="Times New Roman"/>
                <a:cs typeface="Times New Roman"/>
                <a:sym typeface="Times New Roman"/>
                <a:hlinkClick r:id="rId3"/>
              </a:rPr>
              <a:t>https://arxiv.org/abs/1804.06208</a:t>
            </a:r>
            <a:r>
              <a:rPr lang="en-US" sz="2000">
                <a:solidFill>
                  <a:srgbClr val="292929"/>
                </a:solidFill>
                <a:latin typeface="Times New Roman"/>
                <a:ea typeface="Times New Roman"/>
                <a:cs typeface="Times New Roman"/>
                <a:sym typeface="Times New Roman"/>
              </a:rPr>
              <a:t>. Github: </a:t>
            </a:r>
            <a:r>
              <a:rPr lang="en-US" sz="2000" u="sng">
                <a:solidFill>
                  <a:schemeClr val="hlink"/>
                </a:solidFill>
                <a:latin typeface="Times New Roman"/>
                <a:ea typeface="Times New Roman"/>
                <a:cs typeface="Times New Roman"/>
                <a:sym typeface="Times New Roman"/>
                <a:hlinkClick r:id="rId4"/>
              </a:rPr>
              <a:t>https://github.com/microsoft/human-pose-estimation.pytorch</a:t>
            </a:r>
            <a:r>
              <a:rPr lang="en-US" sz="2000">
                <a:solidFill>
                  <a:srgbClr val="0C0C0C"/>
                </a:solidFill>
                <a:latin typeface="Times New Roman"/>
                <a:ea typeface="Times New Roman"/>
                <a:cs typeface="Times New Roman"/>
                <a:sym typeface="Times New Roman"/>
              </a:rPr>
              <a:t>.</a:t>
            </a:r>
            <a:endParaRPr sz="2000">
              <a:solidFill>
                <a:srgbClr val="0C0C0C"/>
              </a:solidFill>
              <a:latin typeface="Times New Roman"/>
              <a:ea typeface="Times New Roman"/>
              <a:cs typeface="Times New Roman"/>
              <a:sym typeface="Times New Roman"/>
            </a:endParaRPr>
          </a:p>
          <a:p>
            <a:pPr indent="-114300" lvl="0" marL="228600" rtl="0" algn="l">
              <a:lnSpc>
                <a:spcPct val="115000"/>
              </a:lnSpc>
              <a:spcBef>
                <a:spcPts val="0"/>
              </a:spcBef>
              <a:spcAft>
                <a:spcPts val="0"/>
              </a:spcAft>
              <a:buClr>
                <a:srgbClr val="292929"/>
              </a:buClr>
              <a:buSzPts val="1000"/>
              <a:buFont typeface="Times New Roman"/>
              <a:buChar char="•"/>
            </a:pPr>
            <a:r>
              <a:rPr lang="en-US" sz="2000">
                <a:solidFill>
                  <a:srgbClr val="292929"/>
                </a:solidFill>
                <a:latin typeface="Times New Roman"/>
                <a:ea typeface="Times New Roman"/>
                <a:cs typeface="Times New Roman"/>
                <a:sym typeface="Times New Roman"/>
              </a:rPr>
              <a:t>Alejandro Newell et al., “Stacked Hourglass Networks for Human Pose Estimation”.</a:t>
            </a:r>
            <a:r>
              <a:rPr i="1" lang="en-US" sz="2000">
                <a:solidFill>
                  <a:srgbClr val="292929"/>
                </a:solidFill>
                <a:latin typeface="Times New Roman"/>
                <a:ea typeface="Times New Roman"/>
                <a:cs typeface="Times New Roman"/>
                <a:sym typeface="Times New Roman"/>
              </a:rPr>
              <a:t> </a:t>
            </a:r>
            <a:r>
              <a:rPr lang="en-US" sz="2000">
                <a:solidFill>
                  <a:srgbClr val="292929"/>
                </a:solidFill>
                <a:latin typeface="Times New Roman"/>
                <a:ea typeface="Times New Roman"/>
                <a:cs typeface="Times New Roman"/>
                <a:sym typeface="Times New Roman"/>
              </a:rPr>
              <a:t>in</a:t>
            </a:r>
            <a:r>
              <a:rPr i="1" lang="en-US" sz="2000">
                <a:solidFill>
                  <a:srgbClr val="292929"/>
                </a:solidFill>
                <a:latin typeface="Times New Roman"/>
                <a:ea typeface="Times New Roman"/>
                <a:cs typeface="Times New Roman"/>
                <a:sym typeface="Times New Roman"/>
              </a:rPr>
              <a:t> Computer Vision and Pattern Recognition (cs.CV).</a:t>
            </a:r>
            <a:r>
              <a:rPr lang="en-US" sz="2000">
                <a:solidFill>
                  <a:srgbClr val="292929"/>
                </a:solidFill>
                <a:latin typeface="Times New Roman"/>
                <a:ea typeface="Times New Roman"/>
                <a:cs typeface="Times New Roman"/>
                <a:sym typeface="Times New Roman"/>
              </a:rPr>
              <a:t> DOI: arXiv:1603.06937. Github: </a:t>
            </a:r>
            <a:r>
              <a:rPr lang="en-US" sz="2000" u="sng">
                <a:solidFill>
                  <a:schemeClr val="hlink"/>
                </a:solidFill>
                <a:latin typeface="Times New Roman"/>
                <a:ea typeface="Times New Roman"/>
                <a:cs typeface="Times New Roman"/>
                <a:sym typeface="Times New Roman"/>
                <a:hlinkClick r:id="rId5"/>
              </a:rPr>
              <a:t>https://github.com/princeton-vl/pytorch_stacked_hourglass</a:t>
            </a:r>
            <a:r>
              <a:rPr lang="en-US" sz="2000">
                <a:solidFill>
                  <a:srgbClr val="292929"/>
                </a:solidFill>
                <a:latin typeface="Times New Roman"/>
                <a:ea typeface="Times New Roman"/>
                <a:cs typeface="Times New Roman"/>
                <a:sym typeface="Times New Roman"/>
              </a:rPr>
              <a:t>.</a:t>
            </a:r>
            <a:endParaRPr sz="2000">
              <a:solidFill>
                <a:srgbClr val="292929"/>
              </a:solidFill>
              <a:latin typeface="Times New Roman"/>
              <a:ea typeface="Times New Roman"/>
              <a:cs typeface="Times New Roman"/>
              <a:sym typeface="Times New Roman"/>
            </a:endParaRPr>
          </a:p>
          <a:p>
            <a:pPr indent="-114300" lvl="0" marL="228600" rtl="0" algn="l">
              <a:lnSpc>
                <a:spcPct val="115000"/>
              </a:lnSpc>
              <a:spcBef>
                <a:spcPts val="0"/>
              </a:spcBef>
              <a:spcAft>
                <a:spcPts val="0"/>
              </a:spcAft>
              <a:buClr>
                <a:srgbClr val="292929"/>
              </a:buClr>
              <a:buSzPts val="1000"/>
              <a:buFont typeface="Times New Roman"/>
              <a:buChar char="•"/>
            </a:pPr>
            <a:r>
              <a:rPr lang="en-US" sz="2000" u="sng">
                <a:solidFill>
                  <a:schemeClr val="hlink"/>
                </a:solidFill>
                <a:latin typeface="Times New Roman"/>
                <a:ea typeface="Times New Roman"/>
                <a:cs typeface="Times New Roman"/>
                <a:sym typeface="Times New Roman"/>
                <a:hlinkClick r:id="rId6"/>
              </a:rPr>
              <a:t>https://cocodataset.org/#home</a:t>
            </a:r>
            <a:endParaRPr sz="2000">
              <a:solidFill>
                <a:srgbClr val="292929"/>
              </a:solidFill>
              <a:latin typeface="Times New Roman"/>
              <a:ea typeface="Times New Roman"/>
              <a:cs typeface="Times New Roman"/>
              <a:sym typeface="Times New Roman"/>
            </a:endParaRPr>
          </a:p>
          <a:p>
            <a:pPr indent="-114300" lvl="0" marL="228600" rtl="0" algn="l">
              <a:lnSpc>
                <a:spcPct val="115000"/>
              </a:lnSpc>
              <a:spcBef>
                <a:spcPts val="0"/>
              </a:spcBef>
              <a:spcAft>
                <a:spcPts val="0"/>
              </a:spcAft>
              <a:buClr>
                <a:srgbClr val="292929"/>
              </a:buClr>
              <a:buSzPts val="1000"/>
              <a:buFont typeface="Times New Roman"/>
              <a:buChar char="•"/>
            </a:pPr>
            <a:r>
              <a:rPr lang="en-US" sz="2000" u="sng">
                <a:solidFill>
                  <a:schemeClr val="hlink"/>
                </a:solidFill>
                <a:latin typeface="Times New Roman"/>
                <a:ea typeface="Times New Roman"/>
                <a:cs typeface="Times New Roman"/>
                <a:sym typeface="Times New Roman"/>
                <a:hlinkClick r:id="rId7"/>
              </a:rPr>
              <a:t>https://towardsdatascience.com/an-overview-of-resnet-and-its-variants-5281e2f56035</a:t>
            </a:r>
            <a:endParaRPr sz="2000">
              <a:solidFill>
                <a:srgbClr val="292929"/>
              </a:solidFill>
              <a:latin typeface="Times New Roman"/>
              <a:ea typeface="Times New Roman"/>
              <a:cs typeface="Times New Roman"/>
              <a:sym typeface="Times New Roman"/>
            </a:endParaRPr>
          </a:p>
          <a:p>
            <a:pPr indent="-114300" lvl="0" marL="228600" rtl="0" algn="l">
              <a:lnSpc>
                <a:spcPct val="115000"/>
              </a:lnSpc>
              <a:spcBef>
                <a:spcPts val="0"/>
              </a:spcBef>
              <a:spcAft>
                <a:spcPts val="0"/>
              </a:spcAft>
              <a:buClr>
                <a:srgbClr val="292929"/>
              </a:buClr>
              <a:buSzPts val="1000"/>
              <a:buFont typeface="Times New Roman"/>
              <a:buChar char="•"/>
            </a:pPr>
            <a:r>
              <a:rPr lang="en-US" sz="2000" u="sng">
                <a:solidFill>
                  <a:schemeClr val="hlink"/>
                </a:solidFill>
                <a:latin typeface="Times New Roman"/>
                <a:ea typeface="Times New Roman"/>
                <a:cs typeface="Times New Roman"/>
                <a:sym typeface="Times New Roman"/>
                <a:hlinkClick r:id="rId8"/>
              </a:rPr>
              <a:t>https://towardsdatascience.com/breaking-down-mean-average-precision-map-ae462f623a52</a:t>
            </a:r>
            <a:endParaRPr sz="2000">
              <a:solidFill>
                <a:srgbClr val="292929"/>
              </a:solidFill>
              <a:latin typeface="Times New Roman"/>
              <a:ea typeface="Times New Roman"/>
              <a:cs typeface="Times New Roman"/>
              <a:sym typeface="Times New Roman"/>
            </a:endParaRPr>
          </a:p>
          <a:p>
            <a:pPr indent="-114300" lvl="0" marL="228600" rtl="0" algn="l">
              <a:lnSpc>
                <a:spcPct val="115000"/>
              </a:lnSpc>
              <a:spcBef>
                <a:spcPts val="0"/>
              </a:spcBef>
              <a:spcAft>
                <a:spcPts val="0"/>
              </a:spcAft>
              <a:buClr>
                <a:srgbClr val="292929"/>
              </a:buClr>
              <a:buSzPts val="1000"/>
              <a:buFont typeface="Times New Roman"/>
              <a:buChar char="•"/>
            </a:pPr>
            <a:r>
              <a:rPr lang="en-US" sz="2000">
                <a:solidFill>
                  <a:srgbClr val="292929"/>
                </a:solidFill>
                <a:latin typeface="Times New Roman"/>
                <a:ea typeface="Times New Roman"/>
                <a:cs typeface="Times New Roman"/>
                <a:sym typeface="Times New Roman"/>
              </a:rPr>
              <a:t>Max planck institut informatik. </a:t>
            </a:r>
            <a:r>
              <a:rPr i="1" lang="en-US" sz="2000">
                <a:solidFill>
                  <a:srgbClr val="292929"/>
                </a:solidFill>
                <a:latin typeface="Times New Roman"/>
                <a:ea typeface="Times New Roman"/>
                <a:cs typeface="Times New Roman"/>
                <a:sym typeface="Times New Roman"/>
              </a:rPr>
              <a:t>MPII Human Pose Dataset</a:t>
            </a:r>
            <a:r>
              <a:rPr lang="en-US" sz="2000">
                <a:solidFill>
                  <a:srgbClr val="292929"/>
                </a:solidFill>
                <a:latin typeface="Times New Roman"/>
                <a:ea typeface="Times New Roman"/>
                <a:cs typeface="Times New Roman"/>
                <a:sym typeface="Times New Roman"/>
              </a:rPr>
              <a:t>. [Online]. Available: </a:t>
            </a:r>
            <a:r>
              <a:rPr lang="en-US" sz="2000" u="sng">
                <a:solidFill>
                  <a:schemeClr val="hlink"/>
                </a:solidFill>
                <a:latin typeface="Times New Roman"/>
                <a:ea typeface="Times New Roman"/>
                <a:cs typeface="Times New Roman"/>
                <a:sym typeface="Times New Roman"/>
                <a:hlinkClick r:id="rId9"/>
              </a:rPr>
              <a:t>http://human-pose.mpi-inf.mpg.de/</a:t>
            </a:r>
            <a:endParaRPr sz="2000">
              <a:solidFill>
                <a:srgbClr val="292929"/>
              </a:solidFill>
              <a:latin typeface="Times New Roman"/>
              <a:ea typeface="Times New Roman"/>
              <a:cs typeface="Times New Roman"/>
              <a:sym typeface="Times New Roman"/>
            </a:endParaRPr>
          </a:p>
          <a:p>
            <a:pPr indent="-114300" lvl="0" marL="228600" rtl="0" algn="l">
              <a:lnSpc>
                <a:spcPct val="115000"/>
              </a:lnSpc>
              <a:spcBef>
                <a:spcPts val="0"/>
              </a:spcBef>
              <a:spcAft>
                <a:spcPts val="0"/>
              </a:spcAft>
              <a:buClr>
                <a:srgbClr val="292929"/>
              </a:buClr>
              <a:buSzPts val="1000"/>
              <a:buFont typeface="Times New Roman"/>
              <a:buChar char="•"/>
            </a:pPr>
            <a:r>
              <a:rPr lang="en-US" sz="2000">
                <a:solidFill>
                  <a:srgbClr val="292929"/>
                </a:solidFill>
                <a:latin typeface="Times New Roman"/>
                <a:ea typeface="Times New Roman"/>
                <a:cs typeface="Times New Roman"/>
                <a:sym typeface="Times New Roman"/>
              </a:rPr>
              <a:t>Facebook. </a:t>
            </a:r>
            <a:r>
              <a:rPr i="1" lang="en-US" sz="2000">
                <a:solidFill>
                  <a:srgbClr val="292929"/>
                </a:solidFill>
                <a:latin typeface="Times New Roman"/>
                <a:ea typeface="Times New Roman"/>
                <a:cs typeface="Times New Roman"/>
                <a:sym typeface="Times New Roman"/>
              </a:rPr>
              <a:t>Caffe 2 Framework.</a:t>
            </a:r>
            <a:r>
              <a:rPr lang="en-US" sz="2000">
                <a:solidFill>
                  <a:srgbClr val="292929"/>
                </a:solidFill>
                <a:latin typeface="Times New Roman"/>
                <a:ea typeface="Times New Roman"/>
                <a:cs typeface="Times New Roman"/>
                <a:sym typeface="Times New Roman"/>
              </a:rPr>
              <a:t> [Online] Available: </a:t>
            </a:r>
            <a:r>
              <a:rPr lang="en-US" sz="2000" u="sng">
                <a:solidFill>
                  <a:schemeClr val="hlink"/>
                </a:solidFill>
                <a:latin typeface="Times New Roman"/>
                <a:ea typeface="Times New Roman"/>
                <a:cs typeface="Times New Roman"/>
                <a:sym typeface="Times New Roman"/>
                <a:hlinkClick r:id="rId10"/>
              </a:rPr>
              <a:t>https://caffe2.ai/blog/2018/05/02/Caffe2_PyTorch_1_0.html</a:t>
            </a:r>
            <a:r>
              <a:rPr lang="en-US" sz="2000">
                <a:solidFill>
                  <a:srgbClr val="292929"/>
                </a:solidFill>
                <a:latin typeface="Times New Roman"/>
                <a:ea typeface="Times New Roman"/>
                <a:cs typeface="Times New Roman"/>
                <a:sym typeface="Times New Roman"/>
              </a:rPr>
              <a:t>.</a:t>
            </a:r>
            <a:endParaRPr>
              <a:solidFill>
                <a:srgbClr val="292929"/>
              </a:solidFill>
              <a:latin typeface="Arial"/>
              <a:ea typeface="Arial"/>
              <a:cs typeface="Arial"/>
              <a:sym typeface="Arial"/>
            </a:endParaRPr>
          </a:p>
        </p:txBody>
      </p:sp>
      <p:pic>
        <p:nvPicPr>
          <p:cNvPr descr="Indonesian" id="492" name="Google Shape;492;gab5ca525a2_0_31"/>
          <p:cNvPicPr preferRelativeResize="0"/>
          <p:nvPr/>
        </p:nvPicPr>
        <p:blipFill rotWithShape="1">
          <a:blip r:embed="rId11">
            <a:alphaModFix/>
          </a:blip>
          <a:srcRect b="0" l="0" r="0" t="0"/>
          <a:stretch/>
        </p:blipFill>
        <p:spPr>
          <a:xfrm>
            <a:off x="0" y="12699"/>
            <a:ext cx="2667002" cy="532705"/>
          </a:xfrm>
          <a:prstGeom prst="rect">
            <a:avLst/>
          </a:prstGeom>
          <a:noFill/>
          <a:ln>
            <a:noFill/>
          </a:ln>
        </p:spPr>
      </p:pic>
      <p:sp>
        <p:nvSpPr>
          <p:cNvPr id="493" name="Google Shape;493;gab5ca525a2_0_31"/>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 name="Google Shape;494;gab5ca525a2_0_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descr="Indonesian" id="499" name="Google Shape;499;gab3d5db238_0_204"/>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500" name="Google Shape;500;gab3d5db238_0_204"/>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1" name="Google Shape;501;gab3d5db238_0_20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descr="Happy National Thank You Day! - Inventionland" id="502" name="Google Shape;502;gab3d5db238_0_204"/>
          <p:cNvPicPr preferRelativeResize="0"/>
          <p:nvPr/>
        </p:nvPicPr>
        <p:blipFill rotWithShape="1">
          <a:blip r:embed="rId4">
            <a:alphaModFix/>
          </a:blip>
          <a:srcRect b="0" l="0" r="0" t="0"/>
          <a:stretch/>
        </p:blipFill>
        <p:spPr>
          <a:xfrm>
            <a:off x="3419600" y="2256113"/>
            <a:ext cx="5352800" cy="23457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6" name="Shape 506"/>
        <p:cNvGrpSpPr/>
        <p:nvPr/>
      </p:nvGrpSpPr>
      <p:grpSpPr>
        <a:xfrm>
          <a:off x="0" y="0"/>
          <a:ext cx="0" cy="0"/>
          <a:chOff x="0" y="0"/>
          <a:chExt cx="0" cy="0"/>
        </a:xfrm>
      </p:grpSpPr>
      <p:sp>
        <p:nvSpPr>
          <p:cNvPr id="507" name="Google Shape;507;gab3d5db238_0_236"/>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Validation - Object Keypoint Similarity (OKS)</a:t>
            </a:r>
            <a:endParaRPr/>
          </a:p>
        </p:txBody>
      </p:sp>
      <p:sp>
        <p:nvSpPr>
          <p:cNvPr id="508" name="Google Shape;508;gab3d5db238_0_236"/>
          <p:cNvSpPr txBox="1"/>
          <p:nvPr>
            <p:ph idx="1" type="body"/>
          </p:nvPr>
        </p:nvSpPr>
        <p:spPr>
          <a:xfrm>
            <a:off x="838200" y="1690825"/>
            <a:ext cx="10515600" cy="4485900"/>
          </a:xfrm>
          <a:prstGeom prst="rect">
            <a:avLst/>
          </a:prstGeom>
          <a:noFill/>
          <a:ln>
            <a:noFill/>
          </a:ln>
        </p:spPr>
        <p:txBody>
          <a:bodyPr anchorCtr="0" anchor="t" bIns="45700" lIns="91425" spcFirstLastPara="1" rIns="91425" wrap="square" tIns="45700">
            <a:noAutofit/>
          </a:bodyPr>
          <a:lstStyle/>
          <a:p>
            <a:pPr indent="-215900" lvl="0" marL="228600" rtl="0" algn="l">
              <a:lnSpc>
                <a:spcPct val="115000"/>
              </a:lnSpc>
              <a:spcBef>
                <a:spcPts val="0"/>
              </a:spcBef>
              <a:spcAft>
                <a:spcPts val="0"/>
              </a:spcAft>
              <a:buClr>
                <a:srgbClr val="292929"/>
              </a:buClr>
              <a:buSzPts val="2600"/>
              <a:buChar char="•"/>
            </a:pPr>
            <a:r>
              <a:rPr lang="en-US" sz="2600">
                <a:solidFill>
                  <a:srgbClr val="292929"/>
                </a:solidFill>
                <a:latin typeface="Arial"/>
                <a:ea typeface="Arial"/>
                <a:cs typeface="Arial"/>
                <a:sym typeface="Arial"/>
              </a:rPr>
              <a:t>Evaluation metrics that contain of average precision and average recall (similar concept to IoU in object detection)</a:t>
            </a:r>
            <a:endParaRPr sz="2600">
              <a:solidFill>
                <a:srgbClr val="292929"/>
              </a:solidFill>
              <a:latin typeface="Arial"/>
              <a:ea typeface="Arial"/>
              <a:cs typeface="Arial"/>
              <a:sym typeface="Arial"/>
            </a:endParaRPr>
          </a:p>
          <a:p>
            <a:pPr indent="-215900" lvl="0" marL="228600" rtl="0" algn="l">
              <a:lnSpc>
                <a:spcPct val="115000"/>
              </a:lnSpc>
              <a:spcBef>
                <a:spcPts val="0"/>
              </a:spcBef>
              <a:spcAft>
                <a:spcPts val="0"/>
              </a:spcAft>
              <a:buClr>
                <a:srgbClr val="292929"/>
              </a:buClr>
              <a:buSzPts val="2600"/>
              <a:buFont typeface="Arial"/>
              <a:buChar char="•"/>
            </a:pPr>
            <a:r>
              <a:rPr lang="en-US" sz="2600">
                <a:solidFill>
                  <a:srgbClr val="292929"/>
                </a:solidFill>
                <a:latin typeface="Arial"/>
                <a:ea typeface="Arial"/>
                <a:cs typeface="Arial"/>
                <a:sym typeface="Arial"/>
              </a:rPr>
              <a:t>Used to measure how close the detected keypoint is to the ground truth</a:t>
            </a:r>
            <a:endParaRPr sz="2600">
              <a:solidFill>
                <a:srgbClr val="292929"/>
              </a:solidFill>
              <a:latin typeface="Arial"/>
              <a:ea typeface="Arial"/>
              <a:cs typeface="Arial"/>
              <a:sym typeface="Arial"/>
            </a:endParaRPr>
          </a:p>
          <a:p>
            <a:pPr indent="-215900" lvl="0" marL="228600" rtl="0" algn="l">
              <a:lnSpc>
                <a:spcPct val="115000"/>
              </a:lnSpc>
              <a:spcBef>
                <a:spcPts val="0"/>
              </a:spcBef>
              <a:spcAft>
                <a:spcPts val="0"/>
              </a:spcAft>
              <a:buClr>
                <a:srgbClr val="292929"/>
              </a:buClr>
              <a:buSzPts val="2600"/>
              <a:buFont typeface="Arial"/>
              <a:buChar char="•"/>
            </a:pPr>
            <a:r>
              <a:rPr lang="en-US" sz="2600">
                <a:solidFill>
                  <a:srgbClr val="292929"/>
                </a:solidFill>
                <a:latin typeface="Arial"/>
                <a:ea typeface="Arial"/>
                <a:cs typeface="Arial"/>
                <a:sym typeface="Arial"/>
              </a:rPr>
              <a:t>The value range is 0 to 1</a:t>
            </a:r>
            <a:endParaRPr sz="2600">
              <a:solidFill>
                <a:srgbClr val="292929"/>
              </a:solidFill>
              <a:latin typeface="Arial"/>
              <a:ea typeface="Arial"/>
              <a:cs typeface="Arial"/>
              <a:sym typeface="Arial"/>
            </a:endParaRPr>
          </a:p>
          <a:p>
            <a:pPr indent="-215900" lvl="0" marL="228600" rtl="0" algn="l">
              <a:lnSpc>
                <a:spcPct val="115000"/>
              </a:lnSpc>
              <a:spcBef>
                <a:spcPts val="0"/>
              </a:spcBef>
              <a:spcAft>
                <a:spcPts val="0"/>
              </a:spcAft>
              <a:buClr>
                <a:srgbClr val="292929"/>
              </a:buClr>
              <a:buSzPts val="2600"/>
              <a:buFont typeface="Arial"/>
              <a:buChar char="•"/>
            </a:pPr>
            <a:r>
              <a:rPr lang="en-US" sz="2600">
                <a:solidFill>
                  <a:srgbClr val="292929"/>
                </a:solidFill>
                <a:latin typeface="Arial"/>
                <a:ea typeface="Arial"/>
                <a:cs typeface="Arial"/>
                <a:sym typeface="Arial"/>
              </a:rPr>
              <a:t>Common threshold are 0.5 and 0.75</a:t>
            </a:r>
            <a:endParaRPr sz="2600">
              <a:solidFill>
                <a:srgbClr val="292929"/>
              </a:solidFill>
              <a:latin typeface="Arial"/>
              <a:ea typeface="Arial"/>
              <a:cs typeface="Arial"/>
              <a:sym typeface="Arial"/>
            </a:endParaRPr>
          </a:p>
          <a:p>
            <a:pPr indent="0" lvl="0" marL="457200" rtl="0" algn="l">
              <a:lnSpc>
                <a:spcPct val="115000"/>
              </a:lnSpc>
              <a:spcBef>
                <a:spcPts val="0"/>
              </a:spcBef>
              <a:spcAft>
                <a:spcPts val="0"/>
              </a:spcAft>
              <a:buSzPts val="1800"/>
              <a:buNone/>
            </a:pPr>
            <a:r>
              <a:t/>
            </a:r>
            <a:endParaRPr sz="2600">
              <a:solidFill>
                <a:srgbClr val="292929"/>
              </a:solidFill>
              <a:latin typeface="Arial"/>
              <a:ea typeface="Arial"/>
              <a:cs typeface="Arial"/>
              <a:sym typeface="Arial"/>
            </a:endParaRPr>
          </a:p>
        </p:txBody>
      </p:sp>
      <p:pic>
        <p:nvPicPr>
          <p:cNvPr descr="Indonesian" id="509" name="Google Shape;509;gab3d5db238_0_236"/>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510" name="Google Shape;510;gab3d5db238_0_236"/>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1" name="Google Shape;511;gab3d5db238_0_2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12" name="Google Shape;512;gab3d5db238_0_236"/>
          <p:cNvPicPr preferRelativeResize="0"/>
          <p:nvPr/>
        </p:nvPicPr>
        <p:blipFill rotWithShape="1">
          <a:blip r:embed="rId4">
            <a:alphaModFix/>
          </a:blip>
          <a:srcRect b="0" l="0" r="0" t="0"/>
          <a:stretch/>
        </p:blipFill>
        <p:spPr>
          <a:xfrm>
            <a:off x="1484000" y="4588800"/>
            <a:ext cx="3661850" cy="1767550"/>
          </a:xfrm>
          <a:prstGeom prst="rect">
            <a:avLst/>
          </a:prstGeom>
          <a:noFill/>
          <a:ln>
            <a:noFill/>
          </a:ln>
        </p:spPr>
      </p:pic>
      <p:pic>
        <p:nvPicPr>
          <p:cNvPr id="513" name="Google Shape;513;gab3d5db238_0_236"/>
          <p:cNvPicPr preferRelativeResize="0"/>
          <p:nvPr/>
        </p:nvPicPr>
        <p:blipFill rotWithShape="1">
          <a:blip r:embed="rId5">
            <a:alphaModFix/>
          </a:blip>
          <a:srcRect b="0" l="0" r="0" t="0"/>
          <a:stretch/>
        </p:blipFill>
        <p:spPr>
          <a:xfrm>
            <a:off x="5913875" y="4979546"/>
            <a:ext cx="4518950" cy="1281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7" name="Shape 517"/>
        <p:cNvGrpSpPr/>
        <p:nvPr/>
      </p:nvGrpSpPr>
      <p:grpSpPr>
        <a:xfrm>
          <a:off x="0" y="0"/>
          <a:ext cx="0" cy="0"/>
          <a:chOff x="0" y="0"/>
          <a:chExt cx="0" cy="0"/>
        </a:xfrm>
      </p:grpSpPr>
      <p:sp>
        <p:nvSpPr>
          <p:cNvPr id="518" name="Google Shape;518;gb5302e0d16_0_24"/>
          <p:cNvSpPr txBox="1"/>
          <p:nvPr>
            <p:ph type="title"/>
          </p:nvPr>
        </p:nvSpPr>
        <p:spPr>
          <a:xfrm>
            <a:off x="547125" y="681025"/>
            <a:ext cx="10806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Results Comparison</a:t>
            </a:r>
            <a:endParaRPr/>
          </a:p>
        </p:txBody>
      </p:sp>
      <p:pic>
        <p:nvPicPr>
          <p:cNvPr descr="Indonesian" id="519" name="Google Shape;519;gb5302e0d16_0_24"/>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520" name="Google Shape;520;gb5302e0d16_0_24"/>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1" name="Google Shape;521;gb5302e0d16_0_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22" name="Google Shape;522;gb5302e0d16_0_24"/>
          <p:cNvPicPr preferRelativeResize="0"/>
          <p:nvPr/>
        </p:nvPicPr>
        <p:blipFill rotWithShape="1">
          <a:blip r:embed="rId4">
            <a:alphaModFix/>
          </a:blip>
          <a:srcRect b="0" l="0" r="0" t="0"/>
          <a:stretch/>
        </p:blipFill>
        <p:spPr>
          <a:xfrm>
            <a:off x="1274075" y="1606255"/>
            <a:ext cx="9352700" cy="4836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sp>
        <p:nvSpPr>
          <p:cNvPr id="527" name="Google Shape;527;gab5ca525a2_0_24"/>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New Challenge and Future Works</a:t>
            </a:r>
            <a:endParaRPr/>
          </a:p>
        </p:txBody>
      </p:sp>
      <p:sp>
        <p:nvSpPr>
          <p:cNvPr id="528" name="Google Shape;528;gab5ca525a2_0_24"/>
          <p:cNvSpPr txBox="1"/>
          <p:nvPr>
            <p:ph idx="1" type="body"/>
          </p:nvPr>
        </p:nvSpPr>
        <p:spPr>
          <a:xfrm>
            <a:off x="838200" y="1690825"/>
            <a:ext cx="10515600" cy="44859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292929"/>
              </a:buClr>
              <a:buSzPts val="1400"/>
              <a:buFont typeface="Arial"/>
              <a:buChar char="•"/>
            </a:pPr>
            <a:r>
              <a:rPr lang="en-US" sz="2400">
                <a:solidFill>
                  <a:srgbClr val="292929"/>
                </a:solidFill>
                <a:latin typeface="Arial"/>
                <a:ea typeface="Arial"/>
                <a:cs typeface="Arial"/>
                <a:sym typeface="Arial"/>
              </a:rPr>
              <a:t>The studying of HR-Net model (Developed by Simple Baselines Human Pose publisher-Microsoft)</a:t>
            </a:r>
            <a:endParaRPr sz="2400">
              <a:solidFill>
                <a:srgbClr val="292929"/>
              </a:solidFill>
              <a:latin typeface="Arial"/>
              <a:ea typeface="Arial"/>
              <a:cs typeface="Arial"/>
              <a:sym typeface="Arial"/>
            </a:endParaRPr>
          </a:p>
          <a:p>
            <a:pPr indent="0" lvl="0" marL="457200" rtl="0" algn="l">
              <a:lnSpc>
                <a:spcPct val="115000"/>
              </a:lnSpc>
              <a:spcBef>
                <a:spcPts val="0"/>
              </a:spcBef>
              <a:spcAft>
                <a:spcPts val="0"/>
              </a:spcAft>
              <a:buSzPts val="1800"/>
              <a:buNone/>
            </a:pPr>
            <a:r>
              <a:t/>
            </a:r>
            <a:endParaRPr sz="2400">
              <a:solidFill>
                <a:srgbClr val="292929"/>
              </a:solidFill>
              <a:latin typeface="Arial"/>
              <a:ea typeface="Arial"/>
              <a:cs typeface="Arial"/>
              <a:sym typeface="Arial"/>
            </a:endParaRPr>
          </a:p>
        </p:txBody>
      </p:sp>
      <p:pic>
        <p:nvPicPr>
          <p:cNvPr descr="Indonesian" id="529" name="Google Shape;529;gab5ca525a2_0_24"/>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530" name="Google Shape;530;gab5ca525a2_0_24"/>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gab5ca525a2_0_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5" name="Shape 535"/>
        <p:cNvGrpSpPr/>
        <p:nvPr/>
      </p:nvGrpSpPr>
      <p:grpSpPr>
        <a:xfrm>
          <a:off x="0" y="0"/>
          <a:ext cx="0" cy="0"/>
          <a:chOff x="0" y="0"/>
          <a:chExt cx="0" cy="0"/>
        </a:xfrm>
      </p:grpSpPr>
      <p:sp>
        <p:nvSpPr>
          <p:cNvPr id="536" name="Google Shape;536;gb4ee4f5661_1_148"/>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Validation Result</a:t>
            </a:r>
            <a:endParaRPr/>
          </a:p>
        </p:txBody>
      </p:sp>
      <p:sp>
        <p:nvSpPr>
          <p:cNvPr id="537" name="Google Shape;537;gb4ee4f5661_1_148"/>
          <p:cNvSpPr txBox="1"/>
          <p:nvPr>
            <p:ph idx="1" type="body"/>
          </p:nvPr>
        </p:nvSpPr>
        <p:spPr>
          <a:xfrm>
            <a:off x="904075" y="5766750"/>
            <a:ext cx="10515600" cy="589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292929"/>
              </a:buClr>
              <a:buSzPts val="2800"/>
              <a:buChar char="•"/>
            </a:pPr>
            <a:r>
              <a:rPr lang="en-US">
                <a:solidFill>
                  <a:srgbClr val="292929"/>
                </a:solidFill>
                <a:latin typeface="Arial"/>
                <a:ea typeface="Arial"/>
                <a:cs typeface="Arial"/>
                <a:sym typeface="Arial"/>
              </a:rPr>
              <a:t>Deeper network given better result</a:t>
            </a:r>
            <a:endParaRPr>
              <a:solidFill>
                <a:srgbClr val="292929"/>
              </a:solidFill>
              <a:latin typeface="Arial"/>
              <a:ea typeface="Arial"/>
              <a:cs typeface="Arial"/>
              <a:sym typeface="Arial"/>
            </a:endParaRPr>
          </a:p>
          <a:p>
            <a:pPr indent="0" lvl="0" marL="457200" rtl="0" algn="l">
              <a:lnSpc>
                <a:spcPct val="90000"/>
              </a:lnSpc>
              <a:spcBef>
                <a:spcPts val="0"/>
              </a:spcBef>
              <a:spcAft>
                <a:spcPts val="0"/>
              </a:spcAft>
              <a:buSzPts val="1800"/>
              <a:buNone/>
            </a:pPr>
            <a:r>
              <a:t/>
            </a:r>
            <a:endParaRPr>
              <a:solidFill>
                <a:srgbClr val="292929"/>
              </a:solidFill>
              <a:latin typeface="Arial"/>
              <a:ea typeface="Arial"/>
              <a:cs typeface="Arial"/>
              <a:sym typeface="Arial"/>
            </a:endParaRPr>
          </a:p>
        </p:txBody>
      </p:sp>
      <p:pic>
        <p:nvPicPr>
          <p:cNvPr descr="Indonesian" id="538" name="Google Shape;538;gb4ee4f5661_1_148"/>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539" name="Google Shape;539;gb4ee4f5661_1_148"/>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0" name="Google Shape;540;gb4ee4f5661_1_1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41" name="Google Shape;541;gb4ee4f5661_1_148"/>
          <p:cNvPicPr preferRelativeResize="0"/>
          <p:nvPr/>
        </p:nvPicPr>
        <p:blipFill rotWithShape="1">
          <a:blip r:embed="rId4">
            <a:alphaModFix/>
          </a:blip>
          <a:srcRect b="0" l="0" r="0" t="0"/>
          <a:stretch/>
        </p:blipFill>
        <p:spPr>
          <a:xfrm>
            <a:off x="1831838" y="1564824"/>
            <a:ext cx="6929081" cy="4041975"/>
          </a:xfrm>
          <a:prstGeom prst="rect">
            <a:avLst/>
          </a:prstGeom>
          <a:noFill/>
          <a:ln>
            <a:noFill/>
          </a:ln>
        </p:spPr>
      </p:pic>
      <p:sp>
        <p:nvSpPr>
          <p:cNvPr id="542" name="Google Shape;542;gb4ee4f5661_1_148"/>
          <p:cNvSpPr txBox="1"/>
          <p:nvPr/>
        </p:nvSpPr>
        <p:spPr>
          <a:xfrm>
            <a:off x="9435625" y="4807175"/>
            <a:ext cx="25212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3" name="Google Shape;543;gb4ee4f5661_1_148"/>
          <p:cNvSpPr txBox="1"/>
          <p:nvPr/>
        </p:nvSpPr>
        <p:spPr>
          <a:xfrm>
            <a:off x="8908825" y="4974700"/>
            <a:ext cx="2605800" cy="63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AP = Average Precision</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AR = Average Recall</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gab3d5db238_0_157"/>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Training Result</a:t>
            </a:r>
            <a:endParaRPr/>
          </a:p>
        </p:txBody>
      </p:sp>
      <p:pic>
        <p:nvPicPr>
          <p:cNvPr descr="Indonesian" id="549" name="Google Shape;549;gab3d5db238_0_157"/>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550" name="Google Shape;550;gab3d5db238_0_157"/>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1" name="Google Shape;551;gab3d5db238_0_1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552" name="Google Shape;552;gab3d5db238_0_157"/>
          <p:cNvGraphicFramePr/>
          <p:nvPr/>
        </p:nvGraphicFramePr>
        <p:xfrm>
          <a:off x="304250" y="1728150"/>
          <a:ext cx="3000000" cy="3000000"/>
        </p:xfrm>
        <a:graphic>
          <a:graphicData uri="http://schemas.openxmlformats.org/drawingml/2006/table">
            <a:tbl>
              <a:tblPr>
                <a:noFill/>
                <a:tableStyleId>{53F5B6B2-7AA4-442B-82E0-9CC89FBD86CD}</a:tableStyleId>
              </a:tblPr>
              <a:tblGrid>
                <a:gridCol w="2494400"/>
                <a:gridCol w="91248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Model</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Heatmaps </a:t>
                      </a:r>
                      <a:endParaRPr b="1"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ResNet50</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rPr>
                        <a:t>ResNet101</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chemeClr val="dk1"/>
                        </a:buClr>
                        <a:buSzPts val="1100"/>
                        <a:buFont typeface="Arial"/>
                        <a:buNone/>
                      </a:pPr>
                      <a:r>
                        <a:rPr lang="en-US" sz="1400" u="none" cap="none" strike="noStrike">
                          <a:solidFill>
                            <a:schemeClr val="dk1"/>
                          </a:solidFill>
                        </a:rPr>
                        <a:t>ResNet152</a:t>
                      </a:r>
                      <a:endParaRPr sz="1400" u="none" cap="none" strike="noStrike"/>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pic>
        <p:nvPicPr>
          <p:cNvPr id="553" name="Google Shape;553;gab3d5db238_0_157"/>
          <p:cNvPicPr preferRelativeResize="0"/>
          <p:nvPr/>
        </p:nvPicPr>
        <p:blipFill rotWithShape="1">
          <a:blip r:embed="rId4">
            <a:alphaModFix/>
          </a:blip>
          <a:srcRect b="0" l="0" r="0" t="0"/>
          <a:stretch/>
        </p:blipFill>
        <p:spPr>
          <a:xfrm>
            <a:off x="2830400" y="2329450"/>
            <a:ext cx="9004126" cy="735825"/>
          </a:xfrm>
          <a:prstGeom prst="rect">
            <a:avLst/>
          </a:prstGeom>
          <a:noFill/>
          <a:ln>
            <a:noFill/>
          </a:ln>
        </p:spPr>
      </p:pic>
      <p:pic>
        <p:nvPicPr>
          <p:cNvPr id="554" name="Google Shape;554;gab3d5db238_0_157"/>
          <p:cNvPicPr preferRelativeResize="0"/>
          <p:nvPr/>
        </p:nvPicPr>
        <p:blipFill rotWithShape="1">
          <a:blip r:embed="rId5">
            <a:alphaModFix/>
          </a:blip>
          <a:srcRect b="0" l="0" r="0" t="0"/>
          <a:stretch/>
        </p:blipFill>
        <p:spPr>
          <a:xfrm>
            <a:off x="2830400" y="3591025"/>
            <a:ext cx="9004124" cy="707738"/>
          </a:xfrm>
          <a:prstGeom prst="rect">
            <a:avLst/>
          </a:prstGeom>
          <a:noFill/>
          <a:ln>
            <a:noFill/>
          </a:ln>
        </p:spPr>
      </p:pic>
      <p:pic>
        <p:nvPicPr>
          <p:cNvPr id="555" name="Google Shape;555;gab3d5db238_0_157"/>
          <p:cNvPicPr preferRelativeResize="0"/>
          <p:nvPr/>
        </p:nvPicPr>
        <p:blipFill rotWithShape="1">
          <a:blip r:embed="rId6">
            <a:alphaModFix/>
          </a:blip>
          <a:srcRect b="0" l="0" r="0" t="0"/>
          <a:stretch/>
        </p:blipFill>
        <p:spPr>
          <a:xfrm>
            <a:off x="2830400" y="4824525"/>
            <a:ext cx="9004126" cy="7017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9" name="Shape 559"/>
        <p:cNvGrpSpPr/>
        <p:nvPr/>
      </p:nvGrpSpPr>
      <p:grpSpPr>
        <a:xfrm>
          <a:off x="0" y="0"/>
          <a:ext cx="0" cy="0"/>
          <a:chOff x="0" y="0"/>
          <a:chExt cx="0" cy="0"/>
        </a:xfrm>
      </p:grpSpPr>
      <p:sp>
        <p:nvSpPr>
          <p:cNvPr id="560" name="Google Shape;560;gab3d5db238_1_41"/>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Faster R-CNN</a:t>
            </a:r>
            <a:endParaRPr/>
          </a:p>
        </p:txBody>
      </p:sp>
      <p:pic>
        <p:nvPicPr>
          <p:cNvPr descr="Indonesian" id="561" name="Google Shape;561;gab3d5db238_1_41"/>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562" name="Google Shape;562;gab3d5db238_1_41"/>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3" name="Google Shape;563;gab3d5db238_1_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descr="Paper Summary: Faster R-CNN. Part of the series A Month of Machine… | by  Mike Plotz | Medium" id="564" name="Google Shape;564;gab3d5db238_1_41"/>
          <p:cNvPicPr preferRelativeResize="0"/>
          <p:nvPr/>
        </p:nvPicPr>
        <p:blipFill rotWithShape="1">
          <a:blip r:embed="rId4">
            <a:alphaModFix/>
          </a:blip>
          <a:srcRect b="0" l="0" r="0" t="0"/>
          <a:stretch/>
        </p:blipFill>
        <p:spPr>
          <a:xfrm>
            <a:off x="1128900" y="1826449"/>
            <a:ext cx="3421526" cy="3504251"/>
          </a:xfrm>
          <a:prstGeom prst="rect">
            <a:avLst/>
          </a:prstGeom>
          <a:noFill/>
          <a:ln>
            <a:noFill/>
          </a:ln>
        </p:spPr>
      </p:pic>
      <p:pic>
        <p:nvPicPr>
          <p:cNvPr id="565" name="Google Shape;565;gab3d5db238_1_41"/>
          <p:cNvPicPr preferRelativeResize="0"/>
          <p:nvPr/>
        </p:nvPicPr>
        <p:blipFill rotWithShape="1">
          <a:blip r:embed="rId5">
            <a:alphaModFix/>
          </a:blip>
          <a:srcRect b="0" l="0" r="0" t="0"/>
          <a:stretch/>
        </p:blipFill>
        <p:spPr>
          <a:xfrm>
            <a:off x="5427200" y="1750714"/>
            <a:ext cx="5795850" cy="3655725"/>
          </a:xfrm>
          <a:prstGeom prst="rect">
            <a:avLst/>
          </a:prstGeom>
          <a:noFill/>
          <a:ln>
            <a:noFill/>
          </a:ln>
        </p:spPr>
      </p:pic>
      <p:sp>
        <p:nvSpPr>
          <p:cNvPr id="566" name="Google Shape;566;gab3d5db238_1_41"/>
          <p:cNvSpPr txBox="1"/>
          <p:nvPr>
            <p:ph idx="1" type="body"/>
          </p:nvPr>
        </p:nvSpPr>
        <p:spPr>
          <a:xfrm>
            <a:off x="838200" y="5642175"/>
            <a:ext cx="10515600" cy="834000"/>
          </a:xfrm>
          <a:prstGeom prst="rect">
            <a:avLst/>
          </a:prstGeom>
          <a:noFill/>
          <a:ln>
            <a:noFill/>
          </a:ln>
        </p:spPr>
        <p:txBody>
          <a:bodyPr anchorCtr="0" anchor="t" bIns="45700" lIns="91425" spcFirstLastPara="1" rIns="91425" wrap="square" tIns="45700">
            <a:noAutofit/>
          </a:bodyPr>
          <a:lstStyle/>
          <a:p>
            <a:pPr indent="-215900" lvl="0" marL="228600" rtl="0" algn="l">
              <a:lnSpc>
                <a:spcPct val="115000"/>
              </a:lnSpc>
              <a:spcBef>
                <a:spcPts val="0"/>
              </a:spcBef>
              <a:spcAft>
                <a:spcPts val="0"/>
              </a:spcAft>
              <a:buClr>
                <a:srgbClr val="292929"/>
              </a:buClr>
              <a:buSzPts val="2600"/>
              <a:buChar char="•"/>
            </a:pPr>
            <a:r>
              <a:rPr lang="en-US" sz="2600">
                <a:solidFill>
                  <a:srgbClr val="292929"/>
                </a:solidFill>
                <a:latin typeface="Arial"/>
                <a:ea typeface="Arial"/>
                <a:cs typeface="Arial"/>
                <a:sym typeface="Arial"/>
              </a:rPr>
              <a:t>Faster R-CNN consists of the RPN and a Fast R-CNN detector</a:t>
            </a:r>
            <a:endParaRPr sz="2600">
              <a:solidFill>
                <a:srgbClr val="292929"/>
              </a:solidFill>
              <a:latin typeface="Arial"/>
              <a:ea typeface="Arial"/>
              <a:cs typeface="Arial"/>
              <a:sym typeface="Arial"/>
            </a:endParaRPr>
          </a:p>
          <a:p>
            <a:pPr indent="-215900" lvl="0" marL="228600" rtl="0" algn="l">
              <a:lnSpc>
                <a:spcPct val="115000"/>
              </a:lnSpc>
              <a:spcBef>
                <a:spcPts val="0"/>
              </a:spcBef>
              <a:spcAft>
                <a:spcPts val="0"/>
              </a:spcAft>
              <a:buClr>
                <a:srgbClr val="292929"/>
              </a:buClr>
              <a:buSzPts val="2600"/>
              <a:buFont typeface="Arial"/>
              <a:buChar char="•"/>
            </a:pPr>
            <a:r>
              <a:rPr lang="en-US" sz="2600">
                <a:solidFill>
                  <a:srgbClr val="292929"/>
                </a:solidFill>
                <a:latin typeface="Arial"/>
                <a:ea typeface="Arial"/>
                <a:cs typeface="Arial"/>
                <a:sym typeface="Arial"/>
              </a:rPr>
              <a:t>"the RPN module tells the Fast R-CNN module where to look."</a:t>
            </a:r>
            <a:endParaRPr sz="2600">
              <a:solidFill>
                <a:srgbClr val="292929"/>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0" name="Shape 570"/>
        <p:cNvGrpSpPr/>
        <p:nvPr/>
      </p:nvGrpSpPr>
      <p:grpSpPr>
        <a:xfrm>
          <a:off x="0" y="0"/>
          <a:ext cx="0" cy="0"/>
          <a:chOff x="0" y="0"/>
          <a:chExt cx="0" cy="0"/>
        </a:xfrm>
      </p:grpSpPr>
      <p:sp>
        <p:nvSpPr>
          <p:cNvPr id="571" name="Google Shape;571;gab3d5db238_1_29"/>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Human Pose Estimation</a:t>
            </a:r>
            <a:endParaRPr/>
          </a:p>
        </p:txBody>
      </p:sp>
      <p:sp>
        <p:nvSpPr>
          <p:cNvPr id="572" name="Google Shape;572;gab3d5db238_1_2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Defined as the problem of localization of human joints </a:t>
            </a:r>
            <a:endParaRPr/>
          </a:p>
          <a:p>
            <a:pPr indent="-342900" lvl="0" marL="457200" rtl="0" algn="l">
              <a:lnSpc>
                <a:spcPct val="90000"/>
              </a:lnSpc>
              <a:spcBef>
                <a:spcPts val="0"/>
              </a:spcBef>
              <a:spcAft>
                <a:spcPts val="0"/>
              </a:spcAft>
              <a:buSzPts val="1800"/>
              <a:buChar char="•"/>
            </a:pPr>
            <a:r>
              <a:rPr lang="en-US"/>
              <a:t>The main goals is to detect keypoints of human body</a:t>
            </a:r>
            <a:endParaRPr/>
          </a:p>
          <a:p>
            <a:pPr indent="-342900" lvl="0" marL="457200" rtl="0" algn="l">
              <a:lnSpc>
                <a:spcPct val="90000"/>
              </a:lnSpc>
              <a:spcBef>
                <a:spcPts val="0"/>
              </a:spcBef>
              <a:spcAft>
                <a:spcPts val="0"/>
              </a:spcAft>
              <a:buSzPts val="1800"/>
              <a:buChar char="•"/>
            </a:pPr>
            <a:r>
              <a:rPr lang="en-US"/>
              <a:t>Used for motion tracking, action recognition, animation, game, augmented reality, etc.</a:t>
            </a:r>
            <a:endParaRPr/>
          </a:p>
        </p:txBody>
      </p:sp>
      <p:pic>
        <p:nvPicPr>
          <p:cNvPr descr="Indonesian" id="573" name="Google Shape;573;gab3d5db238_1_29"/>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574" name="Google Shape;574;gab3d5db238_1_29"/>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Deep Learning based Human Pose Estimation using OpenCV | Learn OpenCV" id="575" name="Google Shape;575;gab3d5db238_1_29"/>
          <p:cNvPicPr preferRelativeResize="0"/>
          <p:nvPr/>
        </p:nvPicPr>
        <p:blipFill rotWithShape="1">
          <a:blip r:embed="rId4">
            <a:alphaModFix/>
          </a:blip>
          <a:srcRect b="0" l="0" r="0" t="0"/>
          <a:stretch/>
        </p:blipFill>
        <p:spPr>
          <a:xfrm>
            <a:off x="2734788" y="4132075"/>
            <a:ext cx="1381125" cy="2076450"/>
          </a:xfrm>
          <a:prstGeom prst="rect">
            <a:avLst/>
          </a:prstGeom>
          <a:noFill/>
          <a:ln>
            <a:noFill/>
          </a:ln>
        </p:spPr>
      </p:pic>
      <p:pic>
        <p:nvPicPr>
          <p:cNvPr descr="An Overview of Human Pose Estimation with Deep Learning - BeyondMinds" id="576" name="Google Shape;576;gab3d5db238_1_29"/>
          <p:cNvPicPr preferRelativeResize="0"/>
          <p:nvPr/>
        </p:nvPicPr>
        <p:blipFill rotWithShape="1">
          <a:blip r:embed="rId5">
            <a:alphaModFix/>
          </a:blip>
          <a:srcRect b="0" l="0" r="0" t="0"/>
          <a:stretch/>
        </p:blipFill>
        <p:spPr>
          <a:xfrm>
            <a:off x="4792500" y="4307151"/>
            <a:ext cx="3236775" cy="1726275"/>
          </a:xfrm>
          <a:prstGeom prst="rect">
            <a:avLst/>
          </a:prstGeom>
          <a:noFill/>
          <a:ln>
            <a:noFill/>
          </a:ln>
        </p:spPr>
      </p:pic>
      <p:pic>
        <p:nvPicPr>
          <p:cNvPr descr="arXiv:2001.05097v1 [cs.CV] 15 Jan 2020" id="577" name="Google Shape;577;gab3d5db238_1_29"/>
          <p:cNvPicPr preferRelativeResize="0"/>
          <p:nvPr/>
        </p:nvPicPr>
        <p:blipFill rotWithShape="1">
          <a:blip r:embed="rId6">
            <a:alphaModFix/>
          </a:blip>
          <a:srcRect b="0" l="0" r="0" t="0"/>
          <a:stretch/>
        </p:blipFill>
        <p:spPr>
          <a:xfrm>
            <a:off x="8619425" y="4160650"/>
            <a:ext cx="2266950" cy="2019300"/>
          </a:xfrm>
          <a:prstGeom prst="rect">
            <a:avLst/>
          </a:prstGeom>
          <a:noFill/>
          <a:ln>
            <a:noFill/>
          </a:ln>
        </p:spPr>
      </p:pic>
      <p:sp>
        <p:nvSpPr>
          <p:cNvPr id="578" name="Google Shape;578;gab3d5db238_1_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ab3d5db238_0_106"/>
          <p:cNvSpPr txBox="1"/>
          <p:nvPr>
            <p:ph type="title"/>
          </p:nvPr>
        </p:nvSpPr>
        <p:spPr>
          <a:xfrm>
            <a:off x="838200" y="681025"/>
            <a:ext cx="4806300" cy="1330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US"/>
              <a:t>Recap: Human Body</a:t>
            </a:r>
            <a:endParaRPr/>
          </a:p>
          <a:p>
            <a:pPr indent="0" lvl="0" marL="0" rtl="0" algn="ctr">
              <a:lnSpc>
                <a:spcPct val="90000"/>
              </a:lnSpc>
              <a:spcBef>
                <a:spcPts val="0"/>
              </a:spcBef>
              <a:spcAft>
                <a:spcPts val="0"/>
              </a:spcAft>
              <a:buClr>
                <a:schemeClr val="dk1"/>
              </a:buClr>
              <a:buSzPts val="4400"/>
              <a:buFont typeface="Calibri"/>
              <a:buNone/>
            </a:pPr>
            <a:r>
              <a:rPr lang="en-US"/>
              <a:t>Key Points</a:t>
            </a:r>
            <a:endParaRPr/>
          </a:p>
        </p:txBody>
      </p:sp>
      <p:sp>
        <p:nvSpPr>
          <p:cNvPr id="115" name="Google Shape;115;gab3d5db238_0_106"/>
          <p:cNvSpPr txBox="1"/>
          <p:nvPr>
            <p:ph idx="1" type="body"/>
          </p:nvPr>
        </p:nvSpPr>
        <p:spPr>
          <a:xfrm>
            <a:off x="838200" y="2163700"/>
            <a:ext cx="4298100" cy="4154100"/>
          </a:xfrm>
          <a:prstGeom prst="rect">
            <a:avLst/>
          </a:prstGeom>
          <a:noFill/>
          <a:ln>
            <a:noFill/>
          </a:ln>
        </p:spPr>
        <p:txBody>
          <a:bodyPr anchorCtr="0" anchor="t" bIns="45700" lIns="91425" spcFirstLastPara="1" rIns="91425" wrap="square" tIns="45700">
            <a:noAutofit/>
          </a:bodyPr>
          <a:lstStyle/>
          <a:p>
            <a:pPr indent="-203200" lvl="0" marL="228600" rtl="0" algn="l">
              <a:lnSpc>
                <a:spcPct val="115000"/>
              </a:lnSpc>
              <a:spcBef>
                <a:spcPts val="0"/>
              </a:spcBef>
              <a:spcAft>
                <a:spcPts val="0"/>
              </a:spcAft>
              <a:buClr>
                <a:srgbClr val="292929"/>
              </a:buClr>
              <a:buSzPts val="2400"/>
              <a:buChar char="•"/>
            </a:pPr>
            <a:r>
              <a:rPr lang="en-US" sz="2400">
                <a:solidFill>
                  <a:srgbClr val="292929"/>
                </a:solidFill>
                <a:latin typeface="Arial"/>
                <a:ea typeface="Arial"/>
                <a:cs typeface="Arial"/>
                <a:sym typeface="Arial"/>
              </a:rPr>
              <a:t>The keypoint task involves simultaneously detecting people and localizing their keypoint</a:t>
            </a:r>
            <a:endParaRPr sz="2400">
              <a:solidFill>
                <a:srgbClr val="292929"/>
              </a:solidFill>
              <a:latin typeface="Arial"/>
              <a:ea typeface="Arial"/>
              <a:cs typeface="Arial"/>
              <a:sym typeface="Arial"/>
            </a:endParaRPr>
          </a:p>
          <a:p>
            <a:pPr indent="0" lvl="0" marL="457200" rtl="0" algn="l">
              <a:lnSpc>
                <a:spcPct val="115000"/>
              </a:lnSpc>
              <a:spcBef>
                <a:spcPts val="0"/>
              </a:spcBef>
              <a:spcAft>
                <a:spcPts val="0"/>
              </a:spcAft>
              <a:buSzPts val="1800"/>
              <a:buNone/>
            </a:pPr>
            <a:r>
              <a:t/>
            </a:r>
            <a:endParaRPr sz="2400">
              <a:solidFill>
                <a:srgbClr val="292929"/>
              </a:solidFill>
              <a:latin typeface="Arial"/>
              <a:ea typeface="Arial"/>
              <a:cs typeface="Arial"/>
              <a:sym typeface="Arial"/>
            </a:endParaRPr>
          </a:p>
          <a:p>
            <a:pPr indent="-203200" lvl="0" marL="228600" rtl="0" algn="l">
              <a:lnSpc>
                <a:spcPct val="115000"/>
              </a:lnSpc>
              <a:spcBef>
                <a:spcPts val="0"/>
              </a:spcBef>
              <a:spcAft>
                <a:spcPts val="0"/>
              </a:spcAft>
              <a:buClr>
                <a:srgbClr val="292929"/>
              </a:buClr>
              <a:buSzPts val="2400"/>
              <a:buFont typeface="Arial"/>
              <a:buChar char="•"/>
            </a:pPr>
            <a:r>
              <a:rPr lang="en-US" sz="2400">
                <a:solidFill>
                  <a:srgbClr val="292929"/>
                </a:solidFill>
                <a:latin typeface="Arial"/>
                <a:ea typeface="Arial"/>
                <a:cs typeface="Arial"/>
                <a:sym typeface="Arial"/>
              </a:rPr>
              <a:t>There are 17 key points</a:t>
            </a:r>
            <a:endParaRPr sz="2400">
              <a:solidFill>
                <a:srgbClr val="292929"/>
              </a:solidFill>
              <a:latin typeface="Arial"/>
              <a:ea typeface="Arial"/>
              <a:cs typeface="Arial"/>
              <a:sym typeface="Arial"/>
            </a:endParaRPr>
          </a:p>
        </p:txBody>
      </p:sp>
      <p:pic>
        <p:nvPicPr>
          <p:cNvPr descr="Indonesian" id="116" name="Google Shape;116;gab3d5db238_0_106"/>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117" name="Google Shape;117;gab3d5db238_0_106"/>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gab3d5db238_0_10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9" name="Google Shape;119;gab3d5db238_0_106"/>
          <p:cNvSpPr/>
          <p:nvPr/>
        </p:nvSpPr>
        <p:spPr>
          <a:xfrm>
            <a:off x="8220250" y="1034450"/>
            <a:ext cx="91500" cy="9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ab3d5db238_0_106"/>
          <p:cNvSpPr/>
          <p:nvPr/>
        </p:nvSpPr>
        <p:spPr>
          <a:xfrm>
            <a:off x="7384825" y="3303400"/>
            <a:ext cx="91500" cy="9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ab3d5db238_0_106"/>
          <p:cNvSpPr/>
          <p:nvPr/>
        </p:nvSpPr>
        <p:spPr>
          <a:xfrm>
            <a:off x="7537225" y="3455800"/>
            <a:ext cx="91500" cy="9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ab3d5db238_0_106"/>
          <p:cNvSpPr/>
          <p:nvPr/>
        </p:nvSpPr>
        <p:spPr>
          <a:xfrm>
            <a:off x="7689625" y="3608200"/>
            <a:ext cx="91500" cy="9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ab3d5db238_0_106"/>
          <p:cNvSpPr/>
          <p:nvPr/>
        </p:nvSpPr>
        <p:spPr>
          <a:xfrm>
            <a:off x="7842025" y="3760600"/>
            <a:ext cx="91500" cy="9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ab3d5db238_0_106"/>
          <p:cNvSpPr/>
          <p:nvPr/>
        </p:nvSpPr>
        <p:spPr>
          <a:xfrm>
            <a:off x="7994425" y="3913000"/>
            <a:ext cx="91500" cy="9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ow does bacteria harm to the human body?" id="125" name="Google Shape;125;gab3d5db238_0_106"/>
          <p:cNvPicPr preferRelativeResize="0"/>
          <p:nvPr/>
        </p:nvPicPr>
        <p:blipFill rotWithShape="1">
          <a:blip r:embed="rId4">
            <a:alphaModFix/>
          </a:blip>
          <a:srcRect b="8339" l="4409" r="3338" t="2453"/>
          <a:stretch/>
        </p:blipFill>
        <p:spPr>
          <a:xfrm>
            <a:off x="5692925" y="572726"/>
            <a:ext cx="5664251" cy="5860350"/>
          </a:xfrm>
          <a:prstGeom prst="rect">
            <a:avLst/>
          </a:prstGeom>
          <a:noFill/>
          <a:ln>
            <a:noFill/>
          </a:ln>
        </p:spPr>
      </p:pic>
      <p:sp>
        <p:nvSpPr>
          <p:cNvPr id="126" name="Google Shape;126;gab3d5db238_0_106"/>
          <p:cNvSpPr/>
          <p:nvPr/>
        </p:nvSpPr>
        <p:spPr>
          <a:xfrm>
            <a:off x="8220250" y="103580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ab3d5db238_0_106"/>
          <p:cNvSpPr/>
          <p:nvPr/>
        </p:nvSpPr>
        <p:spPr>
          <a:xfrm>
            <a:off x="8372650" y="94430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ab3d5db238_0_106"/>
          <p:cNvSpPr/>
          <p:nvPr/>
        </p:nvSpPr>
        <p:spPr>
          <a:xfrm>
            <a:off x="8610600" y="94430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ab3d5db238_0_106"/>
          <p:cNvSpPr/>
          <p:nvPr/>
        </p:nvSpPr>
        <p:spPr>
          <a:xfrm>
            <a:off x="8738350" y="10496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ab3d5db238_0_106"/>
          <p:cNvSpPr/>
          <p:nvPr/>
        </p:nvSpPr>
        <p:spPr>
          <a:xfrm>
            <a:off x="8479300" y="10496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ab3d5db238_0_106"/>
          <p:cNvSpPr/>
          <p:nvPr/>
        </p:nvSpPr>
        <p:spPr>
          <a:xfrm>
            <a:off x="7842025" y="1618075"/>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ab3d5db238_0_106"/>
          <p:cNvSpPr/>
          <p:nvPr/>
        </p:nvSpPr>
        <p:spPr>
          <a:xfrm>
            <a:off x="9195550" y="1618075"/>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ab3d5db238_0_106"/>
          <p:cNvSpPr/>
          <p:nvPr/>
        </p:nvSpPr>
        <p:spPr>
          <a:xfrm>
            <a:off x="7104525" y="17827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ab3d5db238_0_106"/>
          <p:cNvSpPr/>
          <p:nvPr/>
        </p:nvSpPr>
        <p:spPr>
          <a:xfrm>
            <a:off x="9805150" y="18264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ab3d5db238_0_106"/>
          <p:cNvSpPr/>
          <p:nvPr/>
        </p:nvSpPr>
        <p:spPr>
          <a:xfrm>
            <a:off x="6116100" y="1709575"/>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ab3d5db238_0_106"/>
          <p:cNvSpPr/>
          <p:nvPr/>
        </p:nvSpPr>
        <p:spPr>
          <a:xfrm>
            <a:off x="10826100" y="1709575"/>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ab3d5db238_0_106"/>
          <p:cNvSpPr/>
          <p:nvPr/>
        </p:nvSpPr>
        <p:spPr>
          <a:xfrm>
            <a:off x="8128750" y="33047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ab3d5db238_0_106"/>
          <p:cNvSpPr/>
          <p:nvPr/>
        </p:nvSpPr>
        <p:spPr>
          <a:xfrm>
            <a:off x="8829850" y="330475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ab3d5db238_0_106"/>
          <p:cNvSpPr/>
          <p:nvPr/>
        </p:nvSpPr>
        <p:spPr>
          <a:xfrm>
            <a:off x="8220250" y="465130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ab3d5db238_0_106"/>
          <p:cNvSpPr/>
          <p:nvPr/>
        </p:nvSpPr>
        <p:spPr>
          <a:xfrm>
            <a:off x="8738350" y="4651300"/>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ab3d5db238_0_106"/>
          <p:cNvSpPr/>
          <p:nvPr/>
        </p:nvSpPr>
        <p:spPr>
          <a:xfrm>
            <a:off x="8128750" y="5965275"/>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ab3d5db238_0_106"/>
          <p:cNvSpPr/>
          <p:nvPr/>
        </p:nvSpPr>
        <p:spPr>
          <a:xfrm>
            <a:off x="8829850" y="5965275"/>
            <a:ext cx="91500" cy="9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 name="Shape 582"/>
        <p:cNvGrpSpPr/>
        <p:nvPr/>
      </p:nvGrpSpPr>
      <p:grpSpPr>
        <a:xfrm>
          <a:off x="0" y="0"/>
          <a:ext cx="0" cy="0"/>
          <a:chOff x="0" y="0"/>
          <a:chExt cx="0" cy="0"/>
        </a:xfrm>
      </p:grpSpPr>
      <p:sp>
        <p:nvSpPr>
          <p:cNvPr id="583" name="Google Shape;583;gab3d5db238_0_227"/>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Eucledian Distance</a:t>
            </a:r>
            <a:endParaRPr/>
          </a:p>
        </p:txBody>
      </p:sp>
      <p:pic>
        <p:nvPicPr>
          <p:cNvPr descr="Indonesian" id="584" name="Google Shape;584;gab3d5db238_0_227"/>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585" name="Google Shape;585;gab3d5db238_0_227"/>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6" name="Google Shape;586;gab3d5db238_0_2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87" name="Google Shape;587;gab3d5db238_0_227"/>
          <p:cNvPicPr preferRelativeResize="0"/>
          <p:nvPr/>
        </p:nvPicPr>
        <p:blipFill rotWithShape="1">
          <a:blip r:embed="rId4">
            <a:alphaModFix/>
          </a:blip>
          <a:srcRect b="0" l="0" r="0" t="0"/>
          <a:stretch/>
        </p:blipFill>
        <p:spPr>
          <a:xfrm>
            <a:off x="952025" y="1690818"/>
            <a:ext cx="9830019" cy="48782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sp>
        <p:nvSpPr>
          <p:cNvPr id="592" name="Google Shape;592;gab3d5db238_0_246"/>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Accuracy Vs F1</a:t>
            </a:r>
            <a:endParaRPr/>
          </a:p>
        </p:txBody>
      </p:sp>
      <p:pic>
        <p:nvPicPr>
          <p:cNvPr descr="Indonesian" id="593" name="Google Shape;593;gab3d5db238_0_246"/>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594" name="Google Shape;594;gab3d5db238_0_246"/>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5" name="Google Shape;595;gab3d5db238_0_2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96" name="Google Shape;596;gab3d5db238_0_246"/>
          <p:cNvPicPr preferRelativeResize="0"/>
          <p:nvPr/>
        </p:nvPicPr>
        <p:blipFill rotWithShape="1">
          <a:blip r:embed="rId4">
            <a:alphaModFix/>
          </a:blip>
          <a:srcRect b="0" l="0" r="0" t="0"/>
          <a:stretch/>
        </p:blipFill>
        <p:spPr>
          <a:xfrm>
            <a:off x="923825" y="1626862"/>
            <a:ext cx="4141601" cy="4862362"/>
          </a:xfrm>
          <a:prstGeom prst="rect">
            <a:avLst/>
          </a:prstGeom>
          <a:noFill/>
          <a:ln>
            <a:noFill/>
          </a:ln>
        </p:spPr>
      </p:pic>
      <p:pic>
        <p:nvPicPr>
          <p:cNvPr id="597" name="Google Shape;597;gab3d5db238_0_246"/>
          <p:cNvPicPr preferRelativeResize="0"/>
          <p:nvPr/>
        </p:nvPicPr>
        <p:blipFill rotWithShape="1">
          <a:blip r:embed="rId5">
            <a:alphaModFix/>
          </a:blip>
          <a:srcRect b="0" l="0" r="0" t="0"/>
          <a:stretch/>
        </p:blipFill>
        <p:spPr>
          <a:xfrm>
            <a:off x="5199001" y="1690837"/>
            <a:ext cx="4198315" cy="43607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1" name="Shape 601"/>
        <p:cNvGrpSpPr/>
        <p:nvPr/>
      </p:nvGrpSpPr>
      <p:grpSpPr>
        <a:xfrm>
          <a:off x="0" y="0"/>
          <a:ext cx="0" cy="0"/>
          <a:chOff x="0" y="0"/>
          <a:chExt cx="0" cy="0"/>
        </a:xfrm>
      </p:grpSpPr>
      <p:sp>
        <p:nvSpPr>
          <p:cNvPr id="602" name="Google Shape;602;gab3d5db238_0_271"/>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OKS</a:t>
            </a:r>
            <a:endParaRPr/>
          </a:p>
        </p:txBody>
      </p:sp>
      <p:pic>
        <p:nvPicPr>
          <p:cNvPr descr="Indonesian" id="603" name="Google Shape;603;gab3d5db238_0_271"/>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604" name="Google Shape;604;gab3d5db238_0_271"/>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5" name="Google Shape;605;gab3d5db238_0_2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606" name="Google Shape;606;gab3d5db238_0_271"/>
          <p:cNvPicPr preferRelativeResize="0"/>
          <p:nvPr/>
        </p:nvPicPr>
        <p:blipFill rotWithShape="1">
          <a:blip r:embed="rId4">
            <a:alphaModFix/>
          </a:blip>
          <a:srcRect b="0" l="0" r="0" t="0"/>
          <a:stretch/>
        </p:blipFill>
        <p:spPr>
          <a:xfrm>
            <a:off x="1352550" y="1871462"/>
            <a:ext cx="9486900" cy="3629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0" name="Shape 610"/>
        <p:cNvGrpSpPr/>
        <p:nvPr/>
      </p:nvGrpSpPr>
      <p:grpSpPr>
        <a:xfrm>
          <a:off x="0" y="0"/>
          <a:ext cx="0" cy="0"/>
          <a:chOff x="0" y="0"/>
          <a:chExt cx="0" cy="0"/>
        </a:xfrm>
      </p:grpSpPr>
      <p:sp>
        <p:nvSpPr>
          <p:cNvPr id="611" name="Google Shape;611;gab3d5db238_0_288"/>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Validation Result</a:t>
            </a:r>
            <a:endParaRPr/>
          </a:p>
        </p:txBody>
      </p:sp>
      <p:sp>
        <p:nvSpPr>
          <p:cNvPr id="612" name="Google Shape;612;gab3d5db238_0_288"/>
          <p:cNvSpPr txBox="1"/>
          <p:nvPr>
            <p:ph idx="1" type="body"/>
          </p:nvPr>
        </p:nvSpPr>
        <p:spPr>
          <a:xfrm>
            <a:off x="904075" y="4818800"/>
            <a:ext cx="10515600" cy="10098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292929"/>
              </a:buClr>
              <a:buSzPts val="2800"/>
              <a:buChar char="•"/>
            </a:pPr>
            <a:r>
              <a:rPr lang="en-US">
                <a:solidFill>
                  <a:srgbClr val="292929"/>
                </a:solidFill>
                <a:latin typeface="Arial"/>
                <a:ea typeface="Arial"/>
                <a:cs typeface="Arial"/>
                <a:sym typeface="Arial"/>
              </a:rPr>
              <a:t>Deeper network given better result</a:t>
            </a:r>
            <a:endParaRPr>
              <a:solidFill>
                <a:srgbClr val="292929"/>
              </a:solidFill>
              <a:latin typeface="Arial"/>
              <a:ea typeface="Arial"/>
              <a:cs typeface="Arial"/>
              <a:sym typeface="Arial"/>
            </a:endParaRPr>
          </a:p>
          <a:p>
            <a:pPr indent="-50800" lvl="0" marL="228600" rtl="0" algn="l">
              <a:lnSpc>
                <a:spcPct val="90000"/>
              </a:lnSpc>
              <a:spcBef>
                <a:spcPts val="0"/>
              </a:spcBef>
              <a:spcAft>
                <a:spcPts val="0"/>
              </a:spcAft>
              <a:buClr>
                <a:srgbClr val="292929"/>
              </a:buClr>
              <a:buSzPts val="1800"/>
              <a:buFont typeface="Arial"/>
              <a:buNone/>
            </a:pPr>
            <a:r>
              <a:t/>
            </a:r>
            <a:endParaRPr>
              <a:solidFill>
                <a:srgbClr val="292929"/>
              </a:solidFill>
              <a:latin typeface="Arial"/>
              <a:ea typeface="Arial"/>
              <a:cs typeface="Arial"/>
              <a:sym typeface="Arial"/>
            </a:endParaRPr>
          </a:p>
        </p:txBody>
      </p:sp>
      <p:pic>
        <p:nvPicPr>
          <p:cNvPr descr="Indonesian" id="613" name="Google Shape;613;gab3d5db238_0_288"/>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614" name="Google Shape;614;gab3d5db238_0_288"/>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5" name="Google Shape;615;gab3d5db238_0_28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aphicFrame>
        <p:nvGraphicFramePr>
          <p:cNvPr id="616" name="Google Shape;616;gab3d5db238_0_288"/>
          <p:cNvGraphicFramePr/>
          <p:nvPr/>
        </p:nvGraphicFramePr>
        <p:xfrm>
          <a:off x="1482750" y="2140200"/>
          <a:ext cx="3000000" cy="3000000"/>
        </p:xfrm>
        <a:graphic>
          <a:graphicData uri="http://schemas.openxmlformats.org/drawingml/2006/table">
            <a:tbl>
              <a:tblPr>
                <a:noFill/>
                <a:tableStyleId>{53F5B6B2-7AA4-442B-82E0-9CC89FBD86CD}</a:tableStyleId>
              </a:tblPr>
              <a:tblGrid>
                <a:gridCol w="1539775"/>
                <a:gridCol w="1116925"/>
                <a:gridCol w="1116925"/>
                <a:gridCol w="1116925"/>
                <a:gridCol w="1116925"/>
                <a:gridCol w="1116925"/>
                <a:gridCol w="1116925"/>
                <a:gridCol w="1116925"/>
              </a:tblGrid>
              <a:tr h="381000">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latin typeface="Times New Roman"/>
                          <a:ea typeface="Times New Roman"/>
                          <a:cs typeface="Times New Roman"/>
                          <a:sym typeface="Times New Roman"/>
                        </a:rPr>
                        <a:t>Model</a:t>
                      </a:r>
                      <a:endParaRPr b="1" sz="17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latin typeface="Times New Roman"/>
                          <a:ea typeface="Times New Roman"/>
                          <a:cs typeface="Times New Roman"/>
                          <a:sym typeface="Times New Roman"/>
                        </a:rPr>
                        <a:t>AP</a:t>
                      </a:r>
                      <a:endParaRPr b="1" sz="17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chemeClr val="dk1"/>
                          </a:solidFill>
                          <a:latin typeface="Times New Roman"/>
                          <a:ea typeface="Times New Roman"/>
                          <a:cs typeface="Times New Roman"/>
                          <a:sym typeface="Times New Roman"/>
                        </a:rPr>
                        <a:t>AP</a:t>
                      </a:r>
                      <a:r>
                        <a:rPr b="1" baseline="-25000" lang="en-US" sz="1500" u="none" cap="none" strike="noStrike">
                          <a:solidFill>
                            <a:schemeClr val="dk1"/>
                          </a:solidFill>
                          <a:latin typeface="Times New Roman"/>
                          <a:ea typeface="Times New Roman"/>
                          <a:cs typeface="Times New Roman"/>
                          <a:sym typeface="Times New Roman"/>
                        </a:rPr>
                        <a:t>.5  </a:t>
                      </a:r>
                      <a:endParaRPr b="1" sz="17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chemeClr val="dk1"/>
                          </a:solidFill>
                          <a:latin typeface="Times New Roman"/>
                          <a:ea typeface="Times New Roman"/>
                          <a:cs typeface="Times New Roman"/>
                          <a:sym typeface="Times New Roman"/>
                        </a:rPr>
                        <a:t>AP</a:t>
                      </a:r>
                      <a:r>
                        <a:rPr b="1" baseline="-25000" lang="en-US" sz="1500" u="none" cap="none" strike="noStrike">
                          <a:solidFill>
                            <a:schemeClr val="dk1"/>
                          </a:solidFill>
                          <a:latin typeface="Times New Roman"/>
                          <a:ea typeface="Times New Roman"/>
                          <a:cs typeface="Times New Roman"/>
                          <a:sym typeface="Times New Roman"/>
                        </a:rPr>
                        <a:t>.75</a:t>
                      </a:r>
                      <a:endParaRPr b="1" sz="17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latin typeface="Times New Roman"/>
                          <a:ea typeface="Times New Roman"/>
                          <a:cs typeface="Times New Roman"/>
                          <a:sym typeface="Times New Roman"/>
                        </a:rPr>
                        <a:t>AR</a:t>
                      </a:r>
                      <a:endParaRPr b="1" sz="17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chemeClr val="dk1"/>
                          </a:solidFill>
                          <a:latin typeface="Times New Roman"/>
                          <a:ea typeface="Times New Roman"/>
                          <a:cs typeface="Times New Roman"/>
                          <a:sym typeface="Times New Roman"/>
                        </a:rPr>
                        <a:t>AR</a:t>
                      </a:r>
                      <a:r>
                        <a:rPr b="1" baseline="-25000" lang="en-US" sz="1500" u="none" cap="none" strike="noStrike">
                          <a:solidFill>
                            <a:schemeClr val="dk1"/>
                          </a:solidFill>
                          <a:latin typeface="Times New Roman"/>
                          <a:ea typeface="Times New Roman"/>
                          <a:cs typeface="Times New Roman"/>
                          <a:sym typeface="Times New Roman"/>
                        </a:rPr>
                        <a:t>.5  </a:t>
                      </a:r>
                      <a:endParaRPr b="1" sz="17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500"/>
                        <a:buFont typeface="Arial"/>
                        <a:buNone/>
                      </a:pPr>
                      <a:r>
                        <a:rPr b="1" lang="en-US" sz="1500" u="none" cap="none" strike="noStrike">
                          <a:solidFill>
                            <a:schemeClr val="dk1"/>
                          </a:solidFill>
                          <a:latin typeface="Times New Roman"/>
                          <a:ea typeface="Times New Roman"/>
                          <a:cs typeface="Times New Roman"/>
                          <a:sym typeface="Times New Roman"/>
                        </a:rPr>
                        <a:t>AP</a:t>
                      </a:r>
                      <a:r>
                        <a:rPr b="1" baseline="-25000" lang="en-US" sz="1500" u="none" cap="none" strike="noStrike">
                          <a:solidFill>
                            <a:schemeClr val="dk1"/>
                          </a:solidFill>
                          <a:latin typeface="Times New Roman"/>
                          <a:ea typeface="Times New Roman"/>
                          <a:cs typeface="Times New Roman"/>
                          <a:sym typeface="Times New Roman"/>
                        </a:rPr>
                        <a:t>.75      </a:t>
                      </a:r>
                      <a:endParaRPr b="1" sz="1700" u="none" cap="none" strike="noStrike">
                        <a:latin typeface="Times New Roman"/>
                        <a:ea typeface="Times New Roman"/>
                        <a:cs typeface="Times New Roman"/>
                        <a:sym typeface="Times New Roman"/>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700"/>
                        <a:buFont typeface="Arial"/>
                        <a:buNone/>
                      </a:pPr>
                      <a:r>
                        <a:rPr b="1" lang="en-US" sz="1700" u="none" cap="none" strike="noStrike">
                          <a:latin typeface="Times New Roman"/>
                          <a:ea typeface="Times New Roman"/>
                          <a:cs typeface="Times New Roman"/>
                          <a:sym typeface="Times New Roman"/>
                        </a:rPr>
                        <a:t>Accuracy</a:t>
                      </a:r>
                      <a:endParaRPr b="1" sz="1700" u="none" cap="none" strike="noStrike">
                        <a:latin typeface="Times New Roman"/>
                        <a:ea typeface="Times New Roman"/>
                        <a:cs typeface="Times New Roman"/>
                        <a:sym typeface="Times New Roman"/>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ResNet50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0.625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0.873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0.693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0.661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0.883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0.630</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0.784</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ResNet101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0.624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0.872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0.693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0.659</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0.882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0.721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0.789</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ResNet152</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0.648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0.883</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0.726</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0.685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0.895</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0.751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0.821</a:t>
                      </a:r>
                      <a:endParaRPr sz="1400" u="none" cap="none" strike="noStrike"/>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0" name="Shape 620"/>
        <p:cNvGrpSpPr/>
        <p:nvPr/>
      </p:nvGrpSpPr>
      <p:grpSpPr>
        <a:xfrm>
          <a:off x="0" y="0"/>
          <a:ext cx="0" cy="0"/>
          <a:chOff x="0" y="0"/>
          <a:chExt cx="0" cy="0"/>
        </a:xfrm>
      </p:grpSpPr>
      <p:sp>
        <p:nvSpPr>
          <p:cNvPr id="621" name="Google Shape;621;ga234f721fe_1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22" name="Google Shape;622;ga234f721fe_1_0"/>
          <p:cNvPicPr preferRelativeResize="0"/>
          <p:nvPr/>
        </p:nvPicPr>
        <p:blipFill rotWithShape="1">
          <a:blip r:embed="rId3">
            <a:alphaModFix/>
          </a:blip>
          <a:srcRect b="0" l="0" r="0" t="0"/>
          <a:stretch/>
        </p:blipFill>
        <p:spPr>
          <a:xfrm>
            <a:off x="2905125" y="2343150"/>
            <a:ext cx="6381750" cy="217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6" name="Shape 626"/>
        <p:cNvGrpSpPr/>
        <p:nvPr/>
      </p:nvGrpSpPr>
      <p:grpSpPr>
        <a:xfrm>
          <a:off x="0" y="0"/>
          <a:ext cx="0" cy="0"/>
          <a:chOff x="0" y="0"/>
          <a:chExt cx="0" cy="0"/>
        </a:xfrm>
      </p:grpSpPr>
      <p:sp>
        <p:nvSpPr>
          <p:cNvPr id="627" name="Google Shape;627;gab3d5db238_0_41"/>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The study result-HourGlass</a:t>
            </a:r>
            <a:endParaRPr/>
          </a:p>
        </p:txBody>
      </p:sp>
      <p:sp>
        <p:nvSpPr>
          <p:cNvPr id="628" name="Google Shape;628;gab3d5db238_0_41"/>
          <p:cNvSpPr txBox="1"/>
          <p:nvPr>
            <p:ph idx="1" type="body"/>
          </p:nvPr>
        </p:nvSpPr>
        <p:spPr>
          <a:xfrm>
            <a:off x="838200" y="5166875"/>
            <a:ext cx="10515600" cy="10098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rgbClr val="292929"/>
              </a:buClr>
              <a:buSzPts val="1100"/>
              <a:buFont typeface="Arial"/>
              <a:buChar char="•"/>
            </a:pPr>
            <a:r>
              <a:rPr lang="en-US" sz="2100">
                <a:solidFill>
                  <a:srgbClr val="292929"/>
                </a:solidFill>
                <a:latin typeface="Arial"/>
                <a:ea typeface="Arial"/>
                <a:cs typeface="Arial"/>
                <a:sym typeface="Arial"/>
              </a:rPr>
              <a:t>MPii tested by stacked HourGlass networks</a:t>
            </a:r>
            <a:endParaRPr sz="2100">
              <a:solidFill>
                <a:srgbClr val="292929"/>
              </a:solidFill>
              <a:latin typeface="Arial"/>
              <a:ea typeface="Arial"/>
              <a:cs typeface="Arial"/>
              <a:sym typeface="Arial"/>
            </a:endParaRPr>
          </a:p>
          <a:p>
            <a:pPr indent="-298450" lvl="0" marL="457200" rtl="0" algn="l">
              <a:lnSpc>
                <a:spcPct val="115000"/>
              </a:lnSpc>
              <a:spcBef>
                <a:spcPts val="0"/>
              </a:spcBef>
              <a:spcAft>
                <a:spcPts val="0"/>
              </a:spcAft>
              <a:buClr>
                <a:srgbClr val="292929"/>
              </a:buClr>
              <a:buSzPts val="1100"/>
              <a:buFont typeface="Arial"/>
              <a:buChar char="•"/>
            </a:pPr>
            <a:r>
              <a:rPr lang="en-US" sz="2100">
                <a:solidFill>
                  <a:srgbClr val="292929"/>
                </a:solidFill>
                <a:latin typeface="Arial"/>
                <a:ea typeface="Arial"/>
                <a:cs typeface="Arial"/>
                <a:sym typeface="Arial"/>
              </a:rPr>
              <a:t>Results on MPII are between 80.6% (ankle) and 97.6% (head). Average is 89.4%.</a:t>
            </a:r>
            <a:endParaRPr sz="2100">
              <a:solidFill>
                <a:srgbClr val="292929"/>
              </a:solidFill>
              <a:latin typeface="Arial"/>
              <a:ea typeface="Arial"/>
              <a:cs typeface="Arial"/>
              <a:sym typeface="Arial"/>
            </a:endParaRPr>
          </a:p>
          <a:p>
            <a:pPr indent="-298450" lvl="0" marL="457200" rtl="0" algn="l">
              <a:lnSpc>
                <a:spcPct val="115000"/>
              </a:lnSpc>
              <a:spcBef>
                <a:spcPts val="0"/>
              </a:spcBef>
              <a:spcAft>
                <a:spcPts val="0"/>
              </a:spcAft>
              <a:buClr>
                <a:srgbClr val="292929"/>
              </a:buClr>
              <a:buSzPts val="1100"/>
              <a:buFont typeface="Arial"/>
              <a:buChar char="•"/>
            </a:pPr>
            <a:r>
              <a:rPr lang="en-US" sz="2100">
                <a:solidFill>
                  <a:srgbClr val="292929"/>
                </a:solidFill>
                <a:latin typeface="Arial"/>
                <a:ea typeface="Arial"/>
                <a:cs typeface="Arial"/>
                <a:sym typeface="Arial"/>
              </a:rPr>
              <a:t>Using two stacked HourGlass networks performs around 3% better than one HourGlass network (even when adjusting for parameters).</a:t>
            </a:r>
            <a:endParaRPr sz="2100">
              <a:solidFill>
                <a:srgbClr val="292929"/>
              </a:solidFill>
              <a:latin typeface="Arial"/>
              <a:ea typeface="Arial"/>
              <a:cs typeface="Arial"/>
              <a:sym typeface="Arial"/>
            </a:endParaRPr>
          </a:p>
        </p:txBody>
      </p:sp>
      <p:pic>
        <p:nvPicPr>
          <p:cNvPr descr="Indonesian" id="629" name="Google Shape;629;gab3d5db238_0_41"/>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630" name="Google Shape;630;gab3d5db238_0_41"/>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1" name="Google Shape;631;gab3d5db238_0_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632" name="Google Shape;632;gab3d5db238_0_41"/>
          <p:cNvPicPr preferRelativeResize="0"/>
          <p:nvPr/>
        </p:nvPicPr>
        <p:blipFill rotWithShape="1">
          <a:blip r:embed="rId4">
            <a:alphaModFix/>
          </a:blip>
          <a:srcRect b="0" l="0" r="0" t="0"/>
          <a:stretch/>
        </p:blipFill>
        <p:spPr>
          <a:xfrm>
            <a:off x="552388" y="1690837"/>
            <a:ext cx="11087229" cy="31712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a89c032220_0_0"/>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Recap: The COCO Dataset</a:t>
            </a:r>
            <a:endParaRPr/>
          </a:p>
        </p:txBody>
      </p:sp>
      <p:sp>
        <p:nvSpPr>
          <p:cNvPr id="148" name="Google Shape;148;ga89c032220_0_0"/>
          <p:cNvSpPr txBox="1"/>
          <p:nvPr>
            <p:ph idx="1" type="body"/>
          </p:nvPr>
        </p:nvSpPr>
        <p:spPr>
          <a:xfrm>
            <a:off x="838200" y="4557275"/>
            <a:ext cx="10515600" cy="1907400"/>
          </a:xfrm>
          <a:prstGeom prst="rect">
            <a:avLst/>
          </a:prstGeom>
          <a:noFill/>
          <a:ln>
            <a:noFill/>
          </a:ln>
        </p:spPr>
        <p:txBody>
          <a:bodyPr anchorCtr="0" anchor="t" bIns="45700" lIns="91425" spcFirstLastPara="1" rIns="91425" wrap="square" tIns="45700">
            <a:noAutofit/>
          </a:bodyPr>
          <a:lstStyle/>
          <a:p>
            <a:pPr indent="-190500" lvl="0" marL="228600" rtl="0" algn="l">
              <a:lnSpc>
                <a:spcPct val="115000"/>
              </a:lnSpc>
              <a:spcBef>
                <a:spcPts val="0"/>
              </a:spcBef>
              <a:spcAft>
                <a:spcPts val="0"/>
              </a:spcAft>
              <a:buClr>
                <a:srgbClr val="292929"/>
              </a:buClr>
              <a:buSzPts val="2200"/>
              <a:buChar char="•"/>
            </a:pPr>
            <a:r>
              <a:rPr lang="en-US" sz="2200">
                <a:solidFill>
                  <a:srgbClr val="292929"/>
                </a:solidFill>
                <a:latin typeface="Arial"/>
                <a:ea typeface="Arial"/>
                <a:cs typeface="Arial"/>
                <a:sym typeface="Arial"/>
              </a:rPr>
              <a:t>The COCO </a:t>
            </a:r>
            <a:r>
              <a:rPr b="1" lang="en-US" sz="2200">
                <a:solidFill>
                  <a:srgbClr val="292929"/>
                </a:solidFill>
                <a:latin typeface="Arial"/>
                <a:ea typeface="Arial"/>
                <a:cs typeface="Arial"/>
                <a:sym typeface="Arial"/>
              </a:rPr>
              <a:t>train</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validation</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test </a:t>
            </a:r>
            <a:r>
              <a:rPr lang="en-US" sz="2200">
                <a:solidFill>
                  <a:srgbClr val="292929"/>
                </a:solidFill>
                <a:latin typeface="Arial"/>
                <a:ea typeface="Arial"/>
                <a:cs typeface="Arial"/>
                <a:sym typeface="Arial"/>
              </a:rPr>
              <a:t>sets contain more than 200k images and 250k person instances labeled with </a:t>
            </a:r>
            <a:r>
              <a:rPr b="1" lang="en-US" sz="2200">
                <a:solidFill>
                  <a:srgbClr val="292929"/>
                </a:solidFill>
                <a:latin typeface="Arial"/>
                <a:ea typeface="Arial"/>
                <a:cs typeface="Arial"/>
                <a:sym typeface="Arial"/>
              </a:rPr>
              <a:t>keypoints</a:t>
            </a:r>
            <a:r>
              <a:rPr lang="en-US" sz="2200">
                <a:solidFill>
                  <a:srgbClr val="292929"/>
                </a:solidFill>
                <a:latin typeface="Arial"/>
                <a:ea typeface="Arial"/>
                <a:cs typeface="Arial"/>
                <a:sym typeface="Arial"/>
              </a:rPr>
              <a:t>.</a:t>
            </a:r>
            <a:endParaRPr sz="2200">
              <a:solidFill>
                <a:srgbClr val="292929"/>
              </a:solidFill>
              <a:latin typeface="Arial"/>
              <a:ea typeface="Arial"/>
              <a:cs typeface="Arial"/>
              <a:sym typeface="Arial"/>
            </a:endParaRPr>
          </a:p>
          <a:p>
            <a:pPr indent="-190500" lvl="0" marL="228600" rtl="0" algn="l">
              <a:lnSpc>
                <a:spcPct val="115000"/>
              </a:lnSpc>
              <a:spcBef>
                <a:spcPts val="0"/>
              </a:spcBef>
              <a:spcAft>
                <a:spcPts val="0"/>
              </a:spcAft>
              <a:buClr>
                <a:srgbClr val="292929"/>
              </a:buClr>
              <a:buSzPts val="2200"/>
              <a:buChar char="•"/>
            </a:pPr>
            <a:r>
              <a:rPr lang="en-US" sz="2200">
                <a:solidFill>
                  <a:srgbClr val="292929"/>
                </a:solidFill>
                <a:latin typeface="Arial"/>
                <a:ea typeface="Arial"/>
                <a:cs typeface="Arial"/>
                <a:sym typeface="Arial"/>
              </a:rPr>
              <a:t>The keypoint task involves simultaneously detecting people and localizing their keypoint</a:t>
            </a:r>
            <a:endParaRPr sz="2200">
              <a:solidFill>
                <a:srgbClr val="292929"/>
              </a:solidFill>
              <a:latin typeface="Arial"/>
              <a:ea typeface="Arial"/>
              <a:cs typeface="Arial"/>
              <a:sym typeface="Arial"/>
            </a:endParaRPr>
          </a:p>
        </p:txBody>
      </p:sp>
      <p:pic>
        <p:nvPicPr>
          <p:cNvPr descr="Indonesian" id="149" name="Google Shape;149;ga89c032220_0_0"/>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150" name="Google Shape;150;ga89c032220_0_0"/>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51" name="Google Shape;151;ga89c032220_0_0"/>
          <p:cNvGrpSpPr/>
          <p:nvPr/>
        </p:nvGrpSpPr>
        <p:grpSpPr>
          <a:xfrm>
            <a:off x="4" y="2525248"/>
            <a:ext cx="5999906" cy="1681213"/>
            <a:chOff x="838201" y="1564612"/>
            <a:chExt cx="10861524" cy="3038519"/>
          </a:xfrm>
        </p:grpSpPr>
        <p:pic>
          <p:nvPicPr>
            <p:cNvPr id="152" name="Google Shape;152;ga89c032220_0_0"/>
            <p:cNvPicPr preferRelativeResize="0"/>
            <p:nvPr/>
          </p:nvPicPr>
          <p:blipFill rotWithShape="1">
            <a:blip r:embed="rId4">
              <a:alphaModFix/>
            </a:blip>
            <a:srcRect b="0" l="0" r="0" t="0"/>
            <a:stretch/>
          </p:blipFill>
          <p:spPr>
            <a:xfrm>
              <a:off x="838201" y="2912181"/>
              <a:ext cx="5466051" cy="1690950"/>
            </a:xfrm>
            <a:prstGeom prst="rect">
              <a:avLst/>
            </a:prstGeom>
            <a:noFill/>
            <a:ln>
              <a:noFill/>
            </a:ln>
          </p:spPr>
        </p:pic>
        <p:pic>
          <p:nvPicPr>
            <p:cNvPr id="153" name="Google Shape;153;ga89c032220_0_0"/>
            <p:cNvPicPr preferRelativeResize="0"/>
            <p:nvPr/>
          </p:nvPicPr>
          <p:blipFill rotWithShape="1">
            <a:blip r:embed="rId5">
              <a:alphaModFix/>
            </a:blip>
            <a:srcRect b="0" l="0" r="0" t="0"/>
            <a:stretch/>
          </p:blipFill>
          <p:spPr>
            <a:xfrm>
              <a:off x="4079725" y="1564612"/>
              <a:ext cx="7620000" cy="2314575"/>
            </a:xfrm>
            <a:prstGeom prst="rect">
              <a:avLst/>
            </a:prstGeom>
            <a:noFill/>
            <a:ln>
              <a:noFill/>
            </a:ln>
          </p:spPr>
        </p:pic>
      </p:grpSp>
      <p:sp>
        <p:nvSpPr>
          <p:cNvPr id="154" name="Google Shape;154;ga89c032220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grpSp>
        <p:nvGrpSpPr>
          <p:cNvPr id="155" name="Google Shape;155;ga89c032220_0_0"/>
          <p:cNvGrpSpPr/>
          <p:nvPr/>
        </p:nvGrpSpPr>
        <p:grpSpPr>
          <a:xfrm>
            <a:off x="6081828" y="2299115"/>
            <a:ext cx="5999920" cy="1907329"/>
            <a:chOff x="1551075" y="1647699"/>
            <a:chExt cx="9454649" cy="3432299"/>
          </a:xfrm>
        </p:grpSpPr>
        <p:pic>
          <p:nvPicPr>
            <p:cNvPr id="156" name="Google Shape;156;ga89c032220_0_0"/>
            <p:cNvPicPr preferRelativeResize="0"/>
            <p:nvPr/>
          </p:nvPicPr>
          <p:blipFill rotWithShape="1">
            <a:blip r:embed="rId6">
              <a:alphaModFix/>
            </a:blip>
            <a:srcRect b="0" l="0" r="0" t="0"/>
            <a:stretch/>
          </p:blipFill>
          <p:spPr>
            <a:xfrm>
              <a:off x="5063075" y="2041813"/>
              <a:ext cx="5942649" cy="2818112"/>
            </a:xfrm>
            <a:prstGeom prst="rect">
              <a:avLst/>
            </a:prstGeom>
            <a:noFill/>
            <a:ln>
              <a:noFill/>
            </a:ln>
          </p:spPr>
        </p:pic>
        <p:pic>
          <p:nvPicPr>
            <p:cNvPr descr="Object Detection | Papers With Code" id="157" name="Google Shape;157;ga89c032220_0_0"/>
            <p:cNvPicPr preferRelativeResize="0"/>
            <p:nvPr/>
          </p:nvPicPr>
          <p:blipFill rotWithShape="1">
            <a:blip r:embed="rId7">
              <a:alphaModFix/>
            </a:blip>
            <a:srcRect b="0" l="0" r="0" t="0"/>
            <a:stretch/>
          </p:blipFill>
          <p:spPr>
            <a:xfrm>
              <a:off x="1551075" y="1647699"/>
              <a:ext cx="3437425" cy="3432299"/>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b4e2bacb39_0_48"/>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000"/>
              <a:t>MPii Human Pose Dataset</a:t>
            </a:r>
            <a:endParaRPr sz="4000"/>
          </a:p>
        </p:txBody>
      </p:sp>
      <p:sp>
        <p:nvSpPr>
          <p:cNvPr id="163" name="Google Shape;163;gb4e2bacb39_0_48"/>
          <p:cNvSpPr txBox="1"/>
          <p:nvPr>
            <p:ph idx="1" type="body"/>
          </p:nvPr>
        </p:nvSpPr>
        <p:spPr>
          <a:xfrm>
            <a:off x="838200" y="5046650"/>
            <a:ext cx="10515600" cy="1494300"/>
          </a:xfrm>
          <a:prstGeom prst="rect">
            <a:avLst/>
          </a:prstGeom>
          <a:noFill/>
          <a:ln>
            <a:noFill/>
          </a:ln>
        </p:spPr>
        <p:txBody>
          <a:bodyPr anchorCtr="0" anchor="t" bIns="45700" lIns="91425" spcFirstLastPara="1" rIns="91425" wrap="square" tIns="45700">
            <a:noAutofit/>
          </a:bodyPr>
          <a:lstStyle/>
          <a:p>
            <a:pPr indent="-190500" lvl="0" marL="228600" rtl="0" algn="l">
              <a:lnSpc>
                <a:spcPct val="115000"/>
              </a:lnSpc>
              <a:spcBef>
                <a:spcPts val="0"/>
              </a:spcBef>
              <a:spcAft>
                <a:spcPts val="0"/>
              </a:spcAft>
              <a:buClr>
                <a:srgbClr val="292929"/>
              </a:buClr>
              <a:buSzPts val="2200"/>
              <a:buChar char="•"/>
            </a:pPr>
            <a:r>
              <a:rPr lang="en-US" sz="2200">
                <a:solidFill>
                  <a:srgbClr val="292929"/>
                </a:solidFill>
                <a:latin typeface="Arial"/>
                <a:ea typeface="Arial"/>
                <a:cs typeface="Arial"/>
                <a:sym typeface="Arial"/>
              </a:rPr>
              <a:t>The dataset includes around </a:t>
            </a:r>
            <a:r>
              <a:rPr b="1" lang="en-US" sz="2200">
                <a:solidFill>
                  <a:srgbClr val="292929"/>
                </a:solidFill>
                <a:latin typeface="Arial"/>
                <a:ea typeface="Arial"/>
                <a:cs typeface="Arial"/>
                <a:sym typeface="Arial"/>
              </a:rPr>
              <a:t>25K images </a:t>
            </a:r>
            <a:r>
              <a:rPr lang="en-US" sz="2200">
                <a:solidFill>
                  <a:srgbClr val="292929"/>
                </a:solidFill>
                <a:latin typeface="Arial"/>
                <a:ea typeface="Arial"/>
                <a:cs typeface="Arial"/>
                <a:sym typeface="Arial"/>
              </a:rPr>
              <a:t>containing over </a:t>
            </a:r>
            <a:r>
              <a:rPr b="1" lang="en-US" sz="2200">
                <a:solidFill>
                  <a:srgbClr val="292929"/>
                </a:solidFill>
                <a:latin typeface="Arial"/>
                <a:ea typeface="Arial"/>
                <a:cs typeface="Arial"/>
                <a:sym typeface="Arial"/>
              </a:rPr>
              <a:t>40K people</a:t>
            </a:r>
            <a:r>
              <a:rPr lang="en-US" sz="2200">
                <a:solidFill>
                  <a:srgbClr val="292929"/>
                </a:solidFill>
                <a:latin typeface="Arial"/>
                <a:ea typeface="Arial"/>
                <a:cs typeface="Arial"/>
                <a:sym typeface="Arial"/>
              </a:rPr>
              <a:t> with </a:t>
            </a:r>
            <a:r>
              <a:rPr b="1" lang="en-US" sz="2200">
                <a:solidFill>
                  <a:srgbClr val="292929"/>
                </a:solidFill>
                <a:latin typeface="Arial"/>
                <a:ea typeface="Arial"/>
                <a:cs typeface="Arial"/>
                <a:sym typeface="Arial"/>
              </a:rPr>
              <a:t>annotated body joints</a:t>
            </a:r>
            <a:r>
              <a:rPr lang="en-US" sz="2200">
                <a:solidFill>
                  <a:srgbClr val="292929"/>
                </a:solidFill>
                <a:latin typeface="Arial"/>
                <a:ea typeface="Arial"/>
                <a:cs typeface="Arial"/>
                <a:sym typeface="Arial"/>
              </a:rPr>
              <a:t> that overall the dataset covers </a:t>
            </a:r>
            <a:r>
              <a:rPr b="1" lang="en-US" sz="2200">
                <a:solidFill>
                  <a:srgbClr val="292929"/>
                </a:solidFill>
                <a:latin typeface="Arial"/>
                <a:ea typeface="Arial"/>
                <a:cs typeface="Arial"/>
                <a:sym typeface="Arial"/>
              </a:rPr>
              <a:t>410 human activities</a:t>
            </a:r>
            <a:r>
              <a:rPr lang="en-US" sz="2200">
                <a:solidFill>
                  <a:srgbClr val="292929"/>
                </a:solidFill>
                <a:latin typeface="Arial"/>
                <a:ea typeface="Arial"/>
                <a:cs typeface="Arial"/>
                <a:sym typeface="Arial"/>
              </a:rPr>
              <a:t>.</a:t>
            </a:r>
            <a:endParaRPr sz="2200">
              <a:solidFill>
                <a:srgbClr val="292929"/>
              </a:solidFill>
              <a:latin typeface="Arial"/>
              <a:ea typeface="Arial"/>
              <a:cs typeface="Arial"/>
              <a:sym typeface="Arial"/>
            </a:endParaRPr>
          </a:p>
          <a:p>
            <a:pPr indent="-190500" lvl="0" marL="228600" rtl="0" algn="l">
              <a:lnSpc>
                <a:spcPct val="115000"/>
              </a:lnSpc>
              <a:spcBef>
                <a:spcPts val="0"/>
              </a:spcBef>
              <a:spcAft>
                <a:spcPts val="0"/>
              </a:spcAft>
              <a:buClr>
                <a:srgbClr val="292929"/>
              </a:buClr>
              <a:buSzPts val="2200"/>
              <a:buChar char="•"/>
            </a:pPr>
            <a:r>
              <a:rPr lang="en-US" sz="2200">
                <a:solidFill>
                  <a:srgbClr val="292929"/>
                </a:solidFill>
                <a:latin typeface="Arial"/>
                <a:ea typeface="Arial"/>
                <a:cs typeface="Arial"/>
                <a:sym typeface="Arial"/>
              </a:rPr>
              <a:t>The task involves the detecting people and localizing their key points.</a:t>
            </a:r>
            <a:endParaRPr sz="2200">
              <a:solidFill>
                <a:srgbClr val="292929"/>
              </a:solidFill>
              <a:latin typeface="Arial"/>
              <a:ea typeface="Arial"/>
              <a:cs typeface="Arial"/>
              <a:sym typeface="Arial"/>
            </a:endParaRPr>
          </a:p>
        </p:txBody>
      </p:sp>
      <p:pic>
        <p:nvPicPr>
          <p:cNvPr descr="Indonesian" id="164" name="Google Shape;164;gb4e2bacb39_0_48"/>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165" name="Google Shape;165;gb4e2bacb39_0_48"/>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 name="Google Shape;166;gb4e2bacb39_0_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67" name="Google Shape;167;gb4e2bacb39_0_48"/>
          <p:cNvPicPr preferRelativeResize="0"/>
          <p:nvPr/>
        </p:nvPicPr>
        <p:blipFill rotWithShape="1">
          <a:blip r:embed="rId4">
            <a:alphaModFix/>
          </a:blip>
          <a:srcRect b="0" l="0" r="0" t="0"/>
          <a:stretch/>
        </p:blipFill>
        <p:spPr>
          <a:xfrm>
            <a:off x="-53375" y="2467799"/>
            <a:ext cx="11327398" cy="2393112"/>
          </a:xfrm>
          <a:prstGeom prst="rect">
            <a:avLst/>
          </a:prstGeom>
          <a:noFill/>
          <a:ln>
            <a:noFill/>
          </a:ln>
        </p:spPr>
      </p:pic>
      <p:pic>
        <p:nvPicPr>
          <p:cNvPr id="168" name="Google Shape;168;gb4e2bacb39_0_48"/>
          <p:cNvPicPr preferRelativeResize="0"/>
          <p:nvPr/>
        </p:nvPicPr>
        <p:blipFill rotWithShape="1">
          <a:blip r:embed="rId5">
            <a:alphaModFix/>
          </a:blip>
          <a:srcRect b="0" l="0" r="0" t="0"/>
          <a:stretch/>
        </p:blipFill>
        <p:spPr>
          <a:xfrm>
            <a:off x="1627200" y="1762962"/>
            <a:ext cx="2952750" cy="704850"/>
          </a:xfrm>
          <a:prstGeom prst="rect">
            <a:avLst/>
          </a:prstGeom>
          <a:noFill/>
          <a:ln>
            <a:noFill/>
          </a:ln>
        </p:spPr>
      </p:pic>
      <p:pic>
        <p:nvPicPr>
          <p:cNvPr id="169" name="Google Shape;169;gb4e2bacb39_0_48"/>
          <p:cNvPicPr preferRelativeResize="0"/>
          <p:nvPr/>
        </p:nvPicPr>
        <p:blipFill rotWithShape="1">
          <a:blip r:embed="rId6">
            <a:alphaModFix/>
          </a:blip>
          <a:srcRect b="0" l="0" r="0" t="0"/>
          <a:stretch/>
        </p:blipFill>
        <p:spPr>
          <a:xfrm>
            <a:off x="6760852" y="1916851"/>
            <a:ext cx="5310072" cy="3049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b4ee4f5661_0_12"/>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000"/>
              <a:t>Caffe Framework</a:t>
            </a:r>
            <a:endParaRPr sz="4000"/>
          </a:p>
        </p:txBody>
      </p:sp>
      <p:sp>
        <p:nvSpPr>
          <p:cNvPr id="175" name="Google Shape;175;gb4ee4f5661_0_12"/>
          <p:cNvSpPr txBox="1"/>
          <p:nvPr>
            <p:ph idx="1" type="body"/>
          </p:nvPr>
        </p:nvSpPr>
        <p:spPr>
          <a:xfrm>
            <a:off x="838200" y="5046650"/>
            <a:ext cx="10515600" cy="1494300"/>
          </a:xfrm>
          <a:prstGeom prst="rect">
            <a:avLst/>
          </a:prstGeom>
          <a:noFill/>
          <a:ln>
            <a:noFill/>
          </a:ln>
        </p:spPr>
        <p:txBody>
          <a:bodyPr anchorCtr="0" anchor="t" bIns="45700" lIns="91425" spcFirstLastPara="1" rIns="91425" wrap="square" tIns="45700">
            <a:noAutofit/>
          </a:bodyPr>
          <a:lstStyle/>
          <a:p>
            <a:pPr indent="-190500" lvl="0" marL="228600" rtl="0" algn="l">
              <a:lnSpc>
                <a:spcPct val="115000"/>
              </a:lnSpc>
              <a:spcBef>
                <a:spcPts val="0"/>
              </a:spcBef>
              <a:spcAft>
                <a:spcPts val="0"/>
              </a:spcAft>
              <a:buClr>
                <a:srgbClr val="292929"/>
              </a:buClr>
              <a:buSzPts val="2200"/>
              <a:buChar char="•"/>
            </a:pPr>
            <a:r>
              <a:rPr lang="en-US" sz="2200">
                <a:solidFill>
                  <a:srgbClr val="292929"/>
                </a:solidFill>
                <a:latin typeface="Arial"/>
                <a:ea typeface="Arial"/>
                <a:cs typeface="Arial"/>
                <a:sym typeface="Arial"/>
              </a:rPr>
              <a:t>Caffe is a deep learning framework and is built to excel at utilizing both multiple GPUs on a single-host and multiple hosts with GPUs. Moreover, Caffe is headed towards supporting more industrial-strength applications with a heavy focus on mobile.</a:t>
            </a:r>
            <a:endParaRPr sz="2200">
              <a:solidFill>
                <a:srgbClr val="292929"/>
              </a:solidFill>
              <a:latin typeface="Arial"/>
              <a:ea typeface="Arial"/>
              <a:cs typeface="Arial"/>
              <a:sym typeface="Arial"/>
            </a:endParaRPr>
          </a:p>
        </p:txBody>
      </p:sp>
      <p:pic>
        <p:nvPicPr>
          <p:cNvPr descr="Indonesian" id="176" name="Google Shape;176;gb4ee4f5661_0_12"/>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177" name="Google Shape;177;gb4ee4f5661_0_12"/>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gb4ee4f5661_0_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79" name="Google Shape;179;gb4ee4f5661_0_12"/>
          <p:cNvPicPr preferRelativeResize="0"/>
          <p:nvPr/>
        </p:nvPicPr>
        <p:blipFill>
          <a:blip r:embed="rId4">
            <a:alphaModFix/>
          </a:blip>
          <a:stretch>
            <a:fillRect/>
          </a:stretch>
        </p:blipFill>
        <p:spPr>
          <a:xfrm>
            <a:off x="3238500" y="2382912"/>
            <a:ext cx="5715000" cy="197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ab3d5db238_0_71"/>
          <p:cNvSpPr txBox="1"/>
          <p:nvPr>
            <p:ph type="title"/>
          </p:nvPr>
        </p:nvSpPr>
        <p:spPr>
          <a:xfrm>
            <a:off x="838200" y="681037"/>
            <a:ext cx="10515600" cy="1009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sz="4000"/>
              <a:t>The same backbone - ResNet (50, 101, 152)</a:t>
            </a:r>
            <a:endParaRPr sz="4000"/>
          </a:p>
        </p:txBody>
      </p:sp>
      <p:pic>
        <p:nvPicPr>
          <p:cNvPr descr="Indonesian" id="185" name="Google Shape;185;gab3d5db238_0_71"/>
          <p:cNvPicPr preferRelativeResize="0"/>
          <p:nvPr/>
        </p:nvPicPr>
        <p:blipFill rotWithShape="1">
          <a:blip r:embed="rId3">
            <a:alphaModFix/>
          </a:blip>
          <a:srcRect b="0" l="0" r="0" t="0"/>
          <a:stretch/>
        </p:blipFill>
        <p:spPr>
          <a:xfrm>
            <a:off x="0" y="12699"/>
            <a:ext cx="2667002" cy="532705"/>
          </a:xfrm>
          <a:prstGeom prst="rect">
            <a:avLst/>
          </a:prstGeom>
          <a:noFill/>
          <a:ln>
            <a:noFill/>
          </a:ln>
        </p:spPr>
      </p:pic>
      <p:sp>
        <p:nvSpPr>
          <p:cNvPr id="186" name="Google Shape;186;gab3d5db238_0_71"/>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7" name="Google Shape;187;gab3d5db238_0_71"/>
          <p:cNvPicPr preferRelativeResize="0"/>
          <p:nvPr/>
        </p:nvPicPr>
        <p:blipFill rotWithShape="1">
          <a:blip r:embed="rId4">
            <a:alphaModFix/>
          </a:blip>
          <a:srcRect b="0" l="0" r="0" t="0"/>
          <a:stretch/>
        </p:blipFill>
        <p:spPr>
          <a:xfrm>
            <a:off x="1314975" y="1579512"/>
            <a:ext cx="9410700" cy="5147664"/>
          </a:xfrm>
          <a:prstGeom prst="rect">
            <a:avLst/>
          </a:prstGeom>
          <a:noFill/>
          <a:ln>
            <a:noFill/>
          </a:ln>
        </p:spPr>
      </p:pic>
      <p:sp>
        <p:nvSpPr>
          <p:cNvPr id="188" name="Google Shape;188;gab3d5db238_0_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txBox="1"/>
          <p:nvPr>
            <p:ph type="title"/>
          </p:nvPr>
        </p:nvSpPr>
        <p:spPr>
          <a:xfrm>
            <a:off x="838200" y="681037"/>
            <a:ext cx="10515600" cy="10096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3800"/>
              <a:t>The existing: Simple Baselines Network Architecture </a:t>
            </a:r>
            <a:endParaRPr sz="3800"/>
          </a:p>
        </p:txBody>
      </p:sp>
      <p:sp>
        <p:nvSpPr>
          <p:cNvPr id="194" name="Google Shape;194;p5"/>
          <p:cNvSpPr txBox="1"/>
          <p:nvPr>
            <p:ph idx="1" type="body"/>
          </p:nvPr>
        </p:nvSpPr>
        <p:spPr>
          <a:xfrm>
            <a:off x="767850" y="4812075"/>
            <a:ext cx="10515600" cy="1359300"/>
          </a:xfrm>
          <a:prstGeom prst="rect">
            <a:avLst/>
          </a:prstGeom>
          <a:noFill/>
          <a:ln>
            <a:noFill/>
          </a:ln>
        </p:spPr>
        <p:txBody>
          <a:bodyPr anchorCtr="0" anchor="t" bIns="45700" lIns="91425" spcFirstLastPara="1" rIns="91425" wrap="square" tIns="45700">
            <a:normAutofit/>
          </a:bodyPr>
          <a:lstStyle/>
          <a:p>
            <a:pPr indent="-381000" lvl="0" marL="457200" rtl="0" algn="l">
              <a:lnSpc>
                <a:spcPct val="115000"/>
              </a:lnSpc>
              <a:spcBef>
                <a:spcPts val="1000"/>
              </a:spcBef>
              <a:spcAft>
                <a:spcPts val="0"/>
              </a:spcAft>
              <a:buSzPts val="2400"/>
              <a:buChar char="•"/>
            </a:pPr>
            <a:r>
              <a:rPr lang="en-US" sz="2400"/>
              <a:t>Each deconvolutional layer using (batch normalization, ReLU, f=256, k=4, s=2)</a:t>
            </a:r>
            <a:endParaRPr sz="2400"/>
          </a:p>
          <a:p>
            <a:pPr indent="-381000" lvl="0" marL="457200" rtl="0" algn="l">
              <a:lnSpc>
                <a:spcPct val="115000"/>
              </a:lnSpc>
              <a:spcBef>
                <a:spcPts val="0"/>
              </a:spcBef>
              <a:spcAft>
                <a:spcPts val="0"/>
              </a:spcAft>
              <a:buSzPts val="2400"/>
              <a:buChar char="•"/>
            </a:pPr>
            <a:r>
              <a:rPr lang="en-US" sz="2400"/>
              <a:t>Deconvolutional layer following by 1x1 convolutional layer</a:t>
            </a:r>
            <a:endParaRPr sz="2400"/>
          </a:p>
        </p:txBody>
      </p:sp>
      <p:pic>
        <p:nvPicPr>
          <p:cNvPr descr="Indonesian" id="195" name="Google Shape;195;p5"/>
          <p:cNvPicPr preferRelativeResize="0"/>
          <p:nvPr/>
        </p:nvPicPr>
        <p:blipFill rotWithShape="1">
          <a:blip r:embed="rId3">
            <a:alphaModFix/>
          </a:blip>
          <a:srcRect b="0" l="0" r="0" t="0"/>
          <a:stretch/>
        </p:blipFill>
        <p:spPr>
          <a:xfrm>
            <a:off x="0" y="12699"/>
            <a:ext cx="2667000" cy="532705"/>
          </a:xfrm>
          <a:prstGeom prst="rect">
            <a:avLst/>
          </a:prstGeom>
          <a:noFill/>
          <a:ln>
            <a:noFill/>
          </a:ln>
        </p:spPr>
      </p:pic>
      <p:sp>
        <p:nvSpPr>
          <p:cNvPr id="196" name="Google Shape;196;p5"/>
          <p:cNvSpPr/>
          <p:nvPr/>
        </p:nvSpPr>
        <p:spPr>
          <a:xfrm>
            <a:off x="2781300" y="0"/>
            <a:ext cx="9410700" cy="545400"/>
          </a:xfrm>
          <a:prstGeom prst="rect">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7" name="Google Shape;197;p5"/>
          <p:cNvPicPr preferRelativeResize="0"/>
          <p:nvPr/>
        </p:nvPicPr>
        <p:blipFill rotWithShape="1">
          <a:blip r:embed="rId4">
            <a:alphaModFix/>
          </a:blip>
          <a:srcRect b="0" l="0" r="0" t="0"/>
          <a:stretch/>
        </p:blipFill>
        <p:spPr>
          <a:xfrm>
            <a:off x="838200" y="1843088"/>
            <a:ext cx="7048317" cy="2816579"/>
          </a:xfrm>
          <a:prstGeom prst="rect">
            <a:avLst/>
          </a:prstGeom>
          <a:noFill/>
          <a:ln>
            <a:noFill/>
          </a:ln>
        </p:spPr>
      </p:pic>
      <p:pic>
        <p:nvPicPr>
          <p:cNvPr id="198" name="Google Shape;198;p5"/>
          <p:cNvPicPr preferRelativeResize="0"/>
          <p:nvPr/>
        </p:nvPicPr>
        <p:blipFill rotWithShape="1">
          <a:blip r:embed="rId5">
            <a:alphaModFix/>
          </a:blip>
          <a:srcRect b="0" l="0" r="0" t="0"/>
          <a:stretch/>
        </p:blipFill>
        <p:spPr>
          <a:xfrm>
            <a:off x="8492067" y="1843088"/>
            <a:ext cx="2716582" cy="2816579"/>
          </a:xfrm>
          <a:prstGeom prst="rect">
            <a:avLst/>
          </a:prstGeom>
          <a:noFill/>
          <a:ln>
            <a:noFill/>
          </a:ln>
        </p:spPr>
      </p:pic>
      <p:sp>
        <p:nvSpPr>
          <p:cNvPr id="199" name="Google Shape;199;p5"/>
          <p:cNvSpPr/>
          <p:nvPr/>
        </p:nvSpPr>
        <p:spPr>
          <a:xfrm>
            <a:off x="1052775" y="1690700"/>
            <a:ext cx="1482600" cy="53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ResNet</a:t>
            </a:r>
            <a:endParaRPr b="0" i="0" sz="1800" u="none" cap="none" strike="noStrike">
              <a:solidFill>
                <a:srgbClr val="000000"/>
              </a:solidFill>
              <a:latin typeface="Arial"/>
              <a:ea typeface="Arial"/>
              <a:cs typeface="Arial"/>
              <a:sym typeface="Arial"/>
            </a:endParaRPr>
          </a:p>
        </p:txBody>
      </p:sp>
      <p:cxnSp>
        <p:nvCxnSpPr>
          <p:cNvPr id="200" name="Google Shape;200;p5"/>
          <p:cNvCxnSpPr/>
          <p:nvPr/>
        </p:nvCxnSpPr>
        <p:spPr>
          <a:xfrm>
            <a:off x="1824575" y="2223500"/>
            <a:ext cx="8400" cy="262200"/>
          </a:xfrm>
          <a:prstGeom prst="straightConnector1">
            <a:avLst/>
          </a:prstGeom>
          <a:noFill/>
          <a:ln cap="flat" cmpd="sng" w="9525">
            <a:solidFill>
              <a:schemeClr val="dk2"/>
            </a:solidFill>
            <a:prstDash val="solid"/>
            <a:round/>
            <a:headEnd len="sm" w="sm" type="none"/>
            <a:tailEnd len="med" w="med" type="triangle"/>
          </a:ln>
        </p:spPr>
      </p:cxnSp>
      <p:sp>
        <p:nvSpPr>
          <p:cNvPr id="201" name="Google Shape;201;p5"/>
          <p:cNvSpPr/>
          <p:nvPr/>
        </p:nvSpPr>
        <p:spPr>
          <a:xfrm>
            <a:off x="767850" y="2634125"/>
            <a:ext cx="2995200" cy="1968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2020-10-25T06:43:35Z</dcterms:created>
  <dc:creator>Jirayu Petchhan</dc:creator>
</cp:coreProperties>
</file>